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210" y="10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5" name="Shape 2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3000">
        <a:latin typeface="Lucida Grande"/>
        <a:ea typeface="Lucida Grande"/>
        <a:cs typeface="Lucida Grande"/>
        <a:sym typeface="Lucida Grande"/>
      </a:defRPr>
    </a:lvl1pPr>
    <a:lvl2pPr indent="228600" defTabSz="584200" latinLnBrk="0">
      <a:defRPr sz="3000">
        <a:latin typeface="Lucida Grande"/>
        <a:ea typeface="Lucida Grande"/>
        <a:cs typeface="Lucida Grande"/>
        <a:sym typeface="Lucida Grande"/>
      </a:defRPr>
    </a:lvl2pPr>
    <a:lvl3pPr indent="457200" defTabSz="584200" latinLnBrk="0">
      <a:defRPr sz="3000">
        <a:latin typeface="Lucida Grande"/>
        <a:ea typeface="Lucida Grande"/>
        <a:cs typeface="Lucida Grande"/>
        <a:sym typeface="Lucida Grande"/>
      </a:defRPr>
    </a:lvl3pPr>
    <a:lvl4pPr indent="685800" defTabSz="584200" latinLnBrk="0">
      <a:defRPr sz="3000">
        <a:latin typeface="Lucida Grande"/>
        <a:ea typeface="Lucida Grande"/>
        <a:cs typeface="Lucida Grande"/>
        <a:sym typeface="Lucida Grande"/>
      </a:defRPr>
    </a:lvl4pPr>
    <a:lvl5pPr indent="914400" defTabSz="584200" latinLnBrk="0">
      <a:defRPr sz="3000">
        <a:latin typeface="Lucida Grande"/>
        <a:ea typeface="Lucida Grande"/>
        <a:cs typeface="Lucida Grande"/>
        <a:sym typeface="Lucida Grande"/>
      </a:defRPr>
    </a:lvl5pPr>
    <a:lvl6pPr indent="1143000" defTabSz="584200" latinLnBrk="0">
      <a:defRPr sz="3000">
        <a:latin typeface="Lucida Grande"/>
        <a:ea typeface="Lucida Grande"/>
        <a:cs typeface="Lucida Grande"/>
        <a:sym typeface="Lucida Grande"/>
      </a:defRPr>
    </a:lvl6pPr>
    <a:lvl7pPr indent="1371600" defTabSz="584200" latinLnBrk="0">
      <a:defRPr sz="3000">
        <a:latin typeface="Lucida Grande"/>
        <a:ea typeface="Lucida Grande"/>
        <a:cs typeface="Lucida Grande"/>
        <a:sym typeface="Lucida Grande"/>
      </a:defRPr>
    </a:lvl7pPr>
    <a:lvl8pPr indent="1600200" defTabSz="584200" latinLnBrk="0">
      <a:defRPr sz="3000">
        <a:latin typeface="Lucida Grande"/>
        <a:ea typeface="Lucida Grande"/>
        <a:cs typeface="Lucida Grande"/>
        <a:sym typeface="Lucida Grande"/>
      </a:defRPr>
    </a:lvl8pPr>
    <a:lvl9pPr indent="1828800" defTabSz="584200" latinLnBrk="0">
      <a:defRPr sz="30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ransition Slide">
    <p:bg>
      <p:bgPr>
        <a:gradFill flip="none" rotWithShape="1">
          <a:gsLst>
            <a:gs pos="0">
              <a:srgbClr val="4287C7"/>
            </a:gs>
            <a:gs pos="81366">
              <a:srgbClr val="4D7090"/>
            </a:gs>
            <a:gs pos="100000">
              <a:srgbClr val="585858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1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2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12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tringr.png" descr="string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1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4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16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lubridate.png" descr="lubrida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18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19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831199" y="5735599"/>
            <a:ext cx="22721602" cy="2244801"/>
          </a:xfrm>
          <a:prstGeom prst="rect">
            <a:avLst/>
          </a:prstGeom>
        </p:spPr>
        <p:txBody>
          <a:bodyPr lIns="243799" tIns="243799" rIns="243799" bIns="243799"/>
          <a:lstStyle>
            <a:lvl1pPr algn="ctr" defTabSz="2438400">
              <a:defRPr sz="9600" cap="none">
                <a:solidFill>
                  <a:srgbClr val="F3F3F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188836" y="12524794"/>
            <a:ext cx="867584" cy="870498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hms.png" descr="hm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19905" y="4716677"/>
            <a:ext cx="3556001" cy="4121289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Data types with"/>
          <p:cNvSpPr txBox="1"/>
          <p:nvPr/>
        </p:nvSpPr>
        <p:spPr>
          <a:xfrm>
            <a:off x="777634" y="1848760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Data types with</a:t>
            </a:r>
          </a:p>
        </p:txBody>
      </p:sp>
      <p:pic>
        <p:nvPicPr>
          <p:cNvPr id="202" name="forcats.png" descr="forca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14000" y="4716677"/>
            <a:ext cx="3556000" cy="4121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stringr.png" descr="string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08093" y="4716677"/>
            <a:ext cx="3556001" cy="4121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lubridate.png" descr="lubridat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561047" y="7912265"/>
            <a:ext cx="3556001" cy="4121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readr.png" descr="readr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266952" y="7912265"/>
            <a:ext cx="3556001" cy="4121289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7"/>
              </a:defRPr>
            </a:lvl1pPr>
          </a:lstStyle>
          <a:p>
            <a:pPr>
              <a:defRPr u="none"/>
            </a:pPr>
            <a:r>
              <a:rPr u="sng">
                <a:hlinkClick r:id="rId7"/>
              </a:rPr>
              <a:t>CC BY-SA RStudio</a:t>
            </a:r>
          </a:p>
        </p:txBody>
      </p:sp>
      <p:sp>
        <p:nvSpPr>
          <p:cNvPr id="20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66200" y="4387094"/>
            <a:ext cx="6451600" cy="7477195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Import Data with"/>
          <p:cNvSpPr txBox="1"/>
          <p:nvPr/>
        </p:nvSpPr>
        <p:spPr>
          <a:xfrm>
            <a:off x="777634" y="1041937"/>
            <a:ext cx="22828730" cy="4463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lnSpc>
                <a:spcPct val="80000"/>
              </a:lnSpc>
              <a:defRPr sz="15000"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pPr>
              <a:defRPr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0" dirty="0">
                <a:latin typeface="Source Sans Pro ExtraLight"/>
                <a:ea typeface="Source Sans Pro ExtraLight"/>
                <a:cs typeface="Source Sans Pro ExtraLight"/>
                <a:sym typeface="Source Sans Pro ExtraLight"/>
              </a:rPr>
              <a:t>Import Data with</a:t>
            </a:r>
          </a:p>
        </p:txBody>
      </p:sp>
      <p:sp>
        <p:nvSpPr>
          <p:cNvPr id="21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df-dplyr.pdf" descr="pdf-dplyr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29"/>
            <a:ext cx="1536701" cy="1781028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22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2387600" y="8001000"/>
            <a:ext cx="19621500" cy="8636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solidFill>
                  <a:srgbClr val="53535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46" name="“Type a quote here.”"/>
          <p:cNvSpPr>
            <a:spLocks noGrp="1"/>
          </p:cNvSpPr>
          <p:nvPr>
            <p:ph type="body" sz="quarter" idx="14"/>
          </p:nvPr>
        </p:nvSpPr>
        <p:spPr>
          <a:xfrm>
            <a:off x="2374900" y="5384800"/>
            <a:ext cx="19621500" cy="1866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1100" i="1">
                <a:solidFill>
                  <a:srgbClr val="005493">
                    <a:alpha val="75000"/>
                  </a:srgbClr>
                </a:solidFill>
                <a:latin typeface="Source Sans Pro ExtraLight"/>
                <a:ea typeface="Source Sans Pro ExtraLight"/>
                <a:cs typeface="Source Sans Pro ExtraLight"/>
                <a:sym typeface="Source Sans Pro ExtraLight"/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4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217091" y="12543428"/>
            <a:ext cx="839331" cy="833230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algn="r" defTabSz="2438400">
              <a:defRPr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xt copy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forcats.png" descr="forca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18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526664" y="4505027"/>
            <a:ext cx="14716126" cy="803672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317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762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1206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16510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2095500" defTabSz="584200">
              <a:spcBef>
                <a:spcPts val="2400"/>
              </a:spcBef>
              <a:buSzTx/>
              <a:buNone/>
              <a:defRPr sz="5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2882" y="13019484"/>
            <a:ext cx="460376" cy="498476"/>
          </a:xfrm>
          <a:prstGeom prst="rect">
            <a:avLst/>
          </a:prstGeom>
        </p:spPr>
        <p:txBody>
          <a:bodyPr lIns="71437" tIns="71437" rIns="71437" bIns="71437"/>
          <a:lstStyle>
            <a:lvl1pPr defTabSz="5842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hyperlink" Target="https://creativecommons.org/licenses/by/4.0/" TargetMode="Externa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FFFF"/>
            </a:gs>
            <a:gs pos="100000">
              <a:srgbClr val="A2BFDA"/>
            </a:gs>
            <a:gs pos="100000">
              <a:srgbClr val="447FB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C by RStudio"/>
          <p:cNvSpPr txBox="1"/>
          <p:nvPr/>
        </p:nvSpPr>
        <p:spPr>
          <a:xfrm>
            <a:off x="149978" y="13041442"/>
            <a:ext cx="2003109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4"/>
              </a:defRPr>
            </a:lvl1pPr>
          </a:lstStyle>
          <a:p>
            <a:pPr>
              <a:defRPr u="none"/>
            </a:pPr>
            <a:r>
              <a:rPr u="sng">
                <a:hlinkClick r:id="rId24"/>
              </a:rPr>
              <a:t>CC by RStudio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099" y="130810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825500">
              <a:defRPr sz="24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</p:sldLayoutIdLst>
  <p:transition spd="med"/>
  <p:txStyles>
    <p:titleStyle>
      <a:lvl1pPr marL="0" marR="0" indent="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1pPr>
      <a:lvl2pPr marL="0" marR="0" indent="228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2pPr>
      <a:lvl3pPr marL="0" marR="0" indent="457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3pPr>
      <a:lvl4pPr marL="0" marR="0" indent="685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4pPr>
      <a:lvl5pPr marL="0" marR="0" indent="9144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5pPr>
      <a:lvl6pPr marL="0" marR="0" indent="11430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6pPr>
      <a:lvl7pPr marL="0" marR="0" indent="13716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7pPr>
      <a:lvl8pPr marL="0" marR="0" indent="16002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8pPr>
      <a:lvl9pPr marL="0" marR="0" indent="1828800" algn="l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000" b="0" i="0" u="none" strike="noStrike" cap="all" spc="0" baseline="0">
          <a:ln>
            <a:noFill/>
          </a:ln>
          <a:solidFill>
            <a:srgbClr val="447FB5"/>
          </a:solidFill>
          <a:uFillTx/>
          <a:latin typeface="Source Sans Pro ExtraLight"/>
          <a:ea typeface="Source Sans Pro ExtraLight"/>
          <a:cs typeface="Source Sans Pro ExtraLight"/>
          <a:sym typeface="Source Sans Pro ExtraLight"/>
        </a:defRPr>
      </a:lvl9pPr>
    </p:titleStyle>
    <p:bodyStyle>
      <a:lvl1pPr marL="609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1pPr>
      <a:lvl2pPr marL="1346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2pPr>
      <a:lvl3pPr marL="2083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3pPr>
      <a:lvl4pPr marL="2819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4pPr>
      <a:lvl5pPr marL="35563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5pPr>
      <a:lvl6pPr marL="42929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6pPr>
      <a:lvl7pPr marL="50295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7pPr>
      <a:lvl8pPr marL="57661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8pPr>
      <a:lvl9pPr marL="6502796" marR="0" indent="-609996" algn="l" defTabSz="825500" latinLnBrk="0">
        <a:lnSpc>
          <a:spcPct val="100000"/>
        </a:lnSpc>
        <a:spcBef>
          <a:spcPts val="6500"/>
        </a:spcBef>
        <a:spcAft>
          <a:spcPts val="0"/>
        </a:spcAft>
        <a:buClrTx/>
        <a:buSzPct val="82000"/>
        <a:buFontTx/>
        <a:buChar char="•"/>
        <a:tabLst/>
        <a:defRPr sz="5300" b="0" i="0" u="none" strike="noStrike" cap="none" spc="0" baseline="0">
          <a:ln>
            <a:noFill/>
          </a:ln>
          <a:solidFill>
            <a:srgbClr val="212733"/>
          </a:solidFill>
          <a:uFillTx/>
          <a:latin typeface="Source Sans Pro Light"/>
          <a:ea typeface="Source Sans Pro Light"/>
          <a:cs typeface="Source Sans Pro Light"/>
          <a:sym typeface="Source Sans Pro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creativecommons.org/licenses/by-sa/4.0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Bonus"/>
          <p:cNvSpPr/>
          <p:nvPr/>
        </p:nvSpPr>
        <p:spPr>
          <a:xfrm rot="18900000">
            <a:off x="-2106666" y="722361"/>
            <a:ext cx="6882056" cy="1270001"/>
          </a:xfrm>
          <a:prstGeom prst="rect">
            <a:avLst/>
          </a:pr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/>
          <a:lstStyle>
            <a:lvl1pPr>
              <a:defRPr sz="56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Bonus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93" name="Rectangle"/>
          <p:cNvSpPr/>
          <p:nvPr/>
        </p:nvSpPr>
        <p:spPr>
          <a:xfrm>
            <a:off x="4683550" y="3665406"/>
            <a:ext cx="14797868" cy="105142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94" name="date,longitude,latitude,ozone…"/>
          <p:cNvSpPr txBox="1"/>
          <p:nvPr/>
        </p:nvSpPr>
        <p:spPr>
          <a:xfrm>
            <a:off x="5048269" y="3827922"/>
            <a:ext cx="14658531" cy="10189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78358">
              <a:spcBef>
                <a:spcPts val="1400"/>
              </a:spcBef>
              <a:defRPr sz="495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solidFill>
                  <a:srgbClr val="DCDE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 err="1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longitude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 err="1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latitude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 err="1">
                <a:solidFill>
                  <a:srgbClr val="DCDEE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ozone</a:t>
            </a:r>
            <a:endParaRPr dirty="0">
              <a:solidFill>
                <a:srgbClr val="DCDEE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78358">
              <a:spcBef>
                <a:spcPts val="1400"/>
              </a:spcBef>
              <a:defRPr sz="495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1985-10-01T00:00:00Z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-179.375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-87.5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algn="l" defTabSz="578358">
              <a:spcBef>
                <a:spcPts val="1400"/>
              </a:spcBef>
              <a:defRPr sz="495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1985-10-01T00:00:00Z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-178.125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-87.5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algn="l" defTabSz="578358">
              <a:spcBef>
                <a:spcPts val="1400"/>
              </a:spcBef>
              <a:defRPr sz="495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1985-10-01T00:00:00Z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-176.875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-87.5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algn="l" defTabSz="578358">
              <a:spcBef>
                <a:spcPts val="1400"/>
              </a:spcBef>
              <a:defRPr sz="495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1985-10-01T00:00:00Z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-175.625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-87.5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algn="l" defTabSz="578358">
              <a:spcBef>
                <a:spcPts val="1400"/>
              </a:spcBef>
              <a:defRPr sz="495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1985-10-01T00:00:00Z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174.375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-87.5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algn="l" defTabSz="578358">
              <a:spcBef>
                <a:spcPts val="1400"/>
              </a:spcBef>
              <a:defRPr sz="495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1985-10-01T00:00:00Z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-173.125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-87.5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algn="l" defTabSz="578358">
              <a:spcBef>
                <a:spcPts val="1400"/>
              </a:spcBef>
              <a:defRPr sz="495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1985-10-01T00:00:00Z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-171.875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-87.5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algn="l" defTabSz="578358">
              <a:spcBef>
                <a:spcPts val="1400"/>
              </a:spcBef>
              <a:defRPr sz="495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1985-10-01T00:00:00Z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170.625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-87.5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algn="l" defTabSz="578358">
              <a:spcBef>
                <a:spcPts val="1400"/>
              </a:spcBef>
              <a:defRPr sz="495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1985-10-01T00:00:00Z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-169.375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-87.5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dirty="0">
                <a:solidFill>
                  <a:srgbClr val="D6D6D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</p:txBody>
      </p:sp>
      <p:sp>
        <p:nvSpPr>
          <p:cNvPr id="295" name="nimbus.csv"/>
          <p:cNvSpPr txBox="1"/>
          <p:nvPr/>
        </p:nvSpPr>
        <p:spPr>
          <a:xfrm>
            <a:off x="4025134" y="1334094"/>
            <a:ext cx="16368497" cy="2069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nimbus.csv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29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37824" y="-25846"/>
            <a:ext cx="19708352" cy="137676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30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02" name="read_csv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read_csv()</a:t>
            </a:r>
          </a:p>
        </p:txBody>
      </p:sp>
      <p:sp>
        <p:nvSpPr>
          <p:cNvPr id="303" name="readr functions share a common syntax"/>
          <p:cNvSpPr txBox="1"/>
          <p:nvPr/>
        </p:nvSpPr>
        <p:spPr>
          <a:xfrm>
            <a:off x="5321774" y="3715366"/>
            <a:ext cx="1374045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readr functions share a common syntax</a:t>
            </a:r>
          </a:p>
        </p:txBody>
      </p:sp>
      <p:sp>
        <p:nvSpPr>
          <p:cNvPr id="304" name="Rectangle"/>
          <p:cNvSpPr/>
          <p:nvPr/>
        </p:nvSpPr>
        <p:spPr>
          <a:xfrm>
            <a:off x="5372827" y="5554798"/>
            <a:ext cx="13638346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05" name="df &lt;- read_csv(&quot;path/to/file.csv&quot;, …)"/>
          <p:cNvSpPr txBox="1"/>
          <p:nvPr/>
        </p:nvSpPr>
        <p:spPr>
          <a:xfrm>
            <a:off x="5516384" y="5924776"/>
            <a:ext cx="13440640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 &lt;-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read_csv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"path/to/file.csv", …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306" name="object to save output into"/>
          <p:cNvSpPr/>
          <p:nvPr/>
        </p:nvSpPr>
        <p:spPr>
          <a:xfrm>
            <a:off x="5366477" y="6922285"/>
            <a:ext cx="5542361" cy="41108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66" y="0"/>
                </a:moveTo>
                <a:lnTo>
                  <a:pt x="2071" y="4917"/>
                </a:lnTo>
                <a:lnTo>
                  <a:pt x="1684" y="4917"/>
                </a:lnTo>
                <a:cubicBezTo>
                  <a:pt x="754" y="4917"/>
                  <a:pt x="0" y="5934"/>
                  <a:pt x="0" y="7188"/>
                </a:cubicBezTo>
                <a:lnTo>
                  <a:pt x="0" y="19329"/>
                </a:lnTo>
                <a:cubicBezTo>
                  <a:pt x="0" y="20583"/>
                  <a:pt x="754" y="21600"/>
                  <a:pt x="1684" y="21600"/>
                </a:cubicBezTo>
                <a:lnTo>
                  <a:pt x="19916" y="21600"/>
                </a:lnTo>
                <a:cubicBezTo>
                  <a:pt x="20846" y="21600"/>
                  <a:pt x="21600" y="20583"/>
                  <a:pt x="21600" y="19329"/>
                </a:cubicBezTo>
                <a:lnTo>
                  <a:pt x="21600" y="7188"/>
                </a:lnTo>
                <a:cubicBezTo>
                  <a:pt x="21600" y="5934"/>
                  <a:pt x="20846" y="4917"/>
                  <a:pt x="19916" y="4917"/>
                </a:cubicBezTo>
                <a:lnTo>
                  <a:pt x="3061" y="4917"/>
                </a:lnTo>
                <a:lnTo>
                  <a:pt x="2566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object to save output into</a:t>
            </a:r>
          </a:p>
        </p:txBody>
      </p:sp>
      <p:sp>
        <p:nvSpPr>
          <p:cNvPr id="307" name="path from working directory to file"/>
          <p:cNvSpPr/>
          <p:nvPr/>
        </p:nvSpPr>
        <p:spPr>
          <a:xfrm>
            <a:off x="11266229" y="6891131"/>
            <a:ext cx="6126163" cy="4137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889" y="0"/>
                </a:moveTo>
                <a:lnTo>
                  <a:pt x="3441" y="5023"/>
                </a:lnTo>
                <a:lnTo>
                  <a:pt x="1524" y="5023"/>
                </a:lnTo>
                <a:cubicBezTo>
                  <a:pt x="682" y="5023"/>
                  <a:pt x="0" y="6033"/>
                  <a:pt x="0" y="7279"/>
                </a:cubicBezTo>
                <a:lnTo>
                  <a:pt x="0" y="19343"/>
                </a:lnTo>
                <a:cubicBezTo>
                  <a:pt x="0" y="20590"/>
                  <a:pt x="682" y="21600"/>
                  <a:pt x="1524" y="21600"/>
                </a:cubicBezTo>
                <a:lnTo>
                  <a:pt x="20076" y="21600"/>
                </a:lnTo>
                <a:cubicBezTo>
                  <a:pt x="20918" y="21600"/>
                  <a:pt x="21600" y="20590"/>
                  <a:pt x="21600" y="19343"/>
                </a:cubicBezTo>
                <a:lnTo>
                  <a:pt x="21600" y="7279"/>
                </a:lnTo>
                <a:cubicBezTo>
                  <a:pt x="21600" y="6033"/>
                  <a:pt x="20918" y="5023"/>
                  <a:pt x="20076" y="5023"/>
                </a:cubicBezTo>
                <a:lnTo>
                  <a:pt x="4337" y="5023"/>
                </a:lnTo>
                <a:lnTo>
                  <a:pt x="3889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path from working directory to file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Your Turn 1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</a:t>
            </a:r>
          </a:p>
        </p:txBody>
      </p:sp>
      <p:pic>
        <p:nvPicPr>
          <p:cNvPr id="310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311" name="Find nimbus.csv on your server or computer. Then read it into an object. Then view the results.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Find </a:t>
            </a:r>
            <a:r>
              <a:rPr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nimbus.csv</a:t>
            </a:r>
            <a:r>
              <a:t> on your server or computer. Then read it into an object. Then view the results.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3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10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Your Turn 1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 1</a:t>
            </a:r>
          </a:p>
        </p:txBody>
      </p:sp>
      <p:sp>
        <p:nvSpPr>
          <p:cNvPr id="314" name="nimbus &lt;- read_csv(&quot;nimbus.csv&quot;)…"/>
          <p:cNvSpPr txBox="1"/>
          <p:nvPr/>
        </p:nvSpPr>
        <p:spPr>
          <a:xfrm>
            <a:off x="1445226" y="6114916"/>
            <a:ext cx="21493548" cy="2501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pPr algn="l">
              <a:spcBef>
                <a:spcPts val="2400"/>
              </a:spcBef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nimbus &lt;- read_csv("nimbus.csv")</a:t>
            </a:r>
          </a:p>
          <a:p>
            <a:pPr algn="l">
              <a:spcBef>
                <a:spcPts val="2400"/>
              </a:spcBef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nimbus</a:t>
            </a:r>
          </a:p>
        </p:txBody>
      </p:sp>
      <p:sp>
        <p:nvSpPr>
          <p:cNvPr id="315" name="Find nimbus.csv on your server or computer. Then read it into an object. Then view the results.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Find </a:t>
            </a:r>
            <a:r>
              <a:rPr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nimbus.csv</a:t>
            </a:r>
            <a:r>
              <a:t> on your server or computer. Then read it into an object. Then view the results.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tibbles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tibbles</a:t>
            </a:r>
          </a:p>
        </p:txBody>
      </p:sp>
      <p:pic>
        <p:nvPicPr>
          <p:cNvPr id="318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22" name="read.csv() vs. read_csv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read.csv() vs. read_csv()</a:t>
            </a:r>
          </a:p>
        </p:txBody>
      </p:sp>
      <p:pic>
        <p:nvPicPr>
          <p:cNvPr id="323" name="Screen Shot 2017-07-20 at 3.43.49 PM.png" descr="Screen Shot 2017-07-20 at 3.43.49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04402" y="3502255"/>
            <a:ext cx="8877301" cy="96393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ffectLst>
            <a:outerShdw blurRad="165100" dist="63500" dir="5400000" rotWithShape="0">
              <a:srgbClr val="000000">
                <a:alpha val="50000"/>
              </a:srgbClr>
            </a:outerShdw>
          </a:effectLst>
        </p:spPr>
      </p:pic>
      <p:pic>
        <p:nvPicPr>
          <p:cNvPr id="324" name="Screen Shot 2017-07-20 at 3.44.08 PM.png" descr="Screen Shot 2017-07-20 at 3.44.08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489597" y="3502255"/>
            <a:ext cx="8890001" cy="96393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ffectLst>
            <a:outerShdw blurRad="165100" dist="63500" dir="5400000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4" grpId="1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28" name="data frame display"/>
          <p:cNvSpPr txBox="1"/>
          <p:nvPr/>
        </p:nvSpPr>
        <p:spPr>
          <a:xfrm>
            <a:off x="12346898" y="12395942"/>
            <a:ext cx="6114647" cy="136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570" tIns="54570" rIns="54570" bIns="54570" anchor="ctr"/>
          <a:lstStyle/>
          <a:p>
            <a:pPr lvl="1" indent="0"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data frame display</a:t>
            </a:r>
          </a:p>
        </p:txBody>
      </p:sp>
      <p:sp>
        <p:nvSpPr>
          <p:cNvPr id="329" name="tibble display"/>
          <p:cNvSpPr txBox="1"/>
          <p:nvPr/>
        </p:nvSpPr>
        <p:spPr>
          <a:xfrm>
            <a:off x="13099129" y="6430589"/>
            <a:ext cx="4610182" cy="1364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570" tIns="54570" rIns="54570" bIns="54570" anchor="ctr"/>
          <a:lstStyle/>
          <a:p>
            <a:pPr lvl="1" indent="0"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tibble display</a:t>
            </a:r>
          </a:p>
        </p:txBody>
      </p:sp>
      <p:graphicFrame>
        <p:nvGraphicFramePr>
          <p:cNvPr id="330" name="Table"/>
          <p:cNvGraphicFramePr/>
          <p:nvPr/>
        </p:nvGraphicFramePr>
        <p:xfrm>
          <a:off x="5709157" y="3701773"/>
          <a:ext cx="4361368" cy="1085088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5451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451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32727">
                <a:tc>
                  <a:txBody>
                    <a:bodyPr/>
                    <a:lstStyle/>
                    <a:p>
                      <a:pPr algn="l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ym typeface="Helvetica"/>
                        </a:rPr>
                        <a:t>
wind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wind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600" b="1">
                          <a:solidFill>
                            <a:srgbClr val="FFFFFF"/>
                          </a:solidFill>
                          <a:sym typeface="Helvetica"/>
                        </a:rPr>
                        <a:t>wind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A6AAA9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A6AA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532727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331" name="Shape"/>
          <p:cNvSpPr/>
          <p:nvPr/>
        </p:nvSpPr>
        <p:spPr>
          <a:xfrm>
            <a:off x="5765228" y="726479"/>
            <a:ext cx="8389274" cy="60678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648"/>
                </a:moveTo>
                <a:lnTo>
                  <a:pt x="16323" y="0"/>
                </a:lnTo>
                <a:lnTo>
                  <a:pt x="21600" y="12388"/>
                </a:lnTo>
                <a:lnTo>
                  <a:pt x="16306" y="21600"/>
                </a:lnTo>
                <a:lnTo>
                  <a:pt x="63" y="18230"/>
                </a:lnTo>
                <a:lnTo>
                  <a:pt x="0" y="10648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defRPr sz="26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graphicFrame>
        <p:nvGraphicFramePr>
          <p:cNvPr id="332" name="Table"/>
          <p:cNvGraphicFramePr/>
          <p:nvPr/>
        </p:nvGraphicFramePr>
        <p:xfrm>
          <a:off x="5720408" y="3688648"/>
          <a:ext cx="1639209" cy="260096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5464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64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64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5633">
                <a:tc>
                  <a:txBody>
                    <a:bodyPr/>
                    <a:lstStyle/>
                    <a:p>
                      <a:pPr algn="l" defTabSz="457200">
                        <a:tabLst>
                          <a:tab pos="355600" algn="l"/>
                          <a:tab pos="711200" algn="l"/>
                          <a:tab pos="1066800" algn="l"/>
                          <a:tab pos="1422400" algn="l"/>
                          <a:tab pos="1778000" algn="l"/>
                          <a:tab pos="2133600" algn="l"/>
                          <a:tab pos="2489200" algn="l"/>
                          <a:tab pos="2844800" algn="l"/>
                          <a:tab pos="3200400" algn="l"/>
                          <a:tab pos="3556000" algn="l"/>
                          <a:tab pos="3911600" algn="l"/>
                          <a:tab pos="4267200" algn="l"/>
                        </a:tabLst>
                        <a:defRPr sz="1200" b="0">
                          <a:solidFill>
                            <a:srgbClr val="000000"/>
                          </a:solidFill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633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633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633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33" name="Shape"/>
          <p:cNvSpPr/>
          <p:nvPr/>
        </p:nvSpPr>
        <p:spPr>
          <a:xfrm>
            <a:off x="8406059" y="7792908"/>
            <a:ext cx="5298165" cy="49223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669"/>
                </a:moveTo>
                <a:lnTo>
                  <a:pt x="15050" y="0"/>
                </a:lnTo>
                <a:lnTo>
                  <a:pt x="21600" y="11318"/>
                </a:lnTo>
                <a:lnTo>
                  <a:pt x="15088" y="21600"/>
                </a:lnTo>
                <a:lnTo>
                  <a:pt x="100" y="10327"/>
                </a:lnTo>
                <a:lnTo>
                  <a:pt x="0" y="669"/>
                </a:lnTo>
                <a:close/>
              </a:path>
            </a:pathLst>
          </a:custGeom>
          <a:solidFill>
            <a:schemeClr val="accent1">
              <a:alpha val="25000"/>
            </a:schemeClr>
          </a:solidFill>
          <a:ln w="12700">
            <a:miter lim="400000"/>
          </a:ln>
        </p:spPr>
        <p:txBody>
          <a:bodyPr lIns="54570" tIns="54570" rIns="54570" bIns="54570" anchor="ctr"/>
          <a:lstStyle/>
          <a:p>
            <a:pPr>
              <a:defRPr sz="2600"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graphicFrame>
        <p:nvGraphicFramePr>
          <p:cNvPr id="334" name="Table"/>
          <p:cNvGraphicFramePr/>
          <p:nvPr/>
        </p:nvGraphicFramePr>
        <p:xfrm>
          <a:off x="8442283" y="7942477"/>
          <a:ext cx="1601109" cy="260096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5337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7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37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1950">
                <a:tc>
                  <a:txBody>
                    <a:bodyPr/>
                    <a:lstStyle/>
                    <a:p>
                      <a:pPr defTabSz="914400">
                        <a:defRPr sz="3600" b="0">
                          <a:solidFill>
                            <a:srgbClr val="000000"/>
                          </a:solidFill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 b="0">
                          <a:solidFill>
                            <a:srgbClr val="000000"/>
                          </a:solidFill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 b="0">
                          <a:solidFill>
                            <a:srgbClr val="000000"/>
                          </a:solidFill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950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1950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1950"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36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35" name="# A tibble: 234 × 6…"/>
          <p:cNvSpPr/>
          <p:nvPr/>
        </p:nvSpPr>
        <p:spPr>
          <a:xfrm>
            <a:off x="12093050" y="732039"/>
            <a:ext cx="6667747" cy="605775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A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tibble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 234 × 6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manufacturer      model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    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dbl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1.8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2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1.8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3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2.0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4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2.0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5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2.8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6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2.8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7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    a4   3.1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8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a4 quattro   1.8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9 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a4 quattro   1.8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10    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a4 quattro   2.0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... with 224 more rows, and 3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 more variables: year &lt;int&gt;,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cyl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&lt;int&gt;, trans &lt;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  <p:sp>
        <p:nvSpPr>
          <p:cNvPr id="336" name="156 1999   6   auto(l4)…"/>
          <p:cNvSpPr/>
          <p:nvPr/>
        </p:nvSpPr>
        <p:spPr>
          <a:xfrm>
            <a:off x="12093050" y="7795513"/>
            <a:ext cx="6667747" cy="4920829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156 1999   6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157 1999   6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158 2008   6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159 2008   8   auto(s4)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160 1999   4 manual(m5)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161 1999   4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162 2008   4 manual(m5)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163 2008   4 manual(m5)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164 2008   4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165 2008   4   auto(l4)</a:t>
            </a:r>
          </a:p>
          <a:p>
            <a:pPr algn="l">
              <a:defRPr sz="21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166 1999   4   auto(l4)</a:t>
            </a:r>
          </a:p>
          <a:p>
            <a:pPr algn="l">
              <a:defRPr sz="21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[ reached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getOption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max.print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 -- omitted 68 rows ]</a:t>
            </a:r>
          </a:p>
        </p:txBody>
      </p:sp>
      <p:sp>
        <p:nvSpPr>
          <p:cNvPr id="337" name="A large table to display"/>
          <p:cNvSpPr txBox="1"/>
          <p:nvPr/>
        </p:nvSpPr>
        <p:spPr>
          <a:xfrm>
            <a:off x="5616853" y="11343316"/>
            <a:ext cx="4357652" cy="2145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4570" tIns="54570" rIns="54570" bIns="54570" anchor="ctr"/>
          <a:lstStyle/>
          <a:p>
            <a:pPr lvl="1" indent="0">
              <a:lnSpc>
                <a:spcPct val="90000"/>
              </a:lnSpc>
              <a:defRPr sz="4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pPr>
            <a:r>
              <a:t>A large table to display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41" name="tibbles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tibbles</a:t>
            </a:r>
          </a:p>
        </p:txBody>
      </p:sp>
      <p:sp>
        <p:nvSpPr>
          <p:cNvPr id="342" name="A type of data frame common throughout tidyverse packages. Tibbles enhance data frames in three ways:…"/>
          <p:cNvSpPr txBox="1"/>
          <p:nvPr/>
        </p:nvSpPr>
        <p:spPr>
          <a:xfrm>
            <a:off x="1758337" y="3326800"/>
            <a:ext cx="20902092" cy="8500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35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 type of data frame common throughout tidyverse packages. Tibbles enhance data frames in three ways:</a:t>
            </a:r>
          </a:p>
          <a:p>
            <a:pPr marL="939800" indent="-939800" algn="l">
              <a:buSzPct val="100000"/>
              <a:buAutoNum type="arabicPeriod"/>
              <a:defRPr sz="6000"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Subsetting </a:t>
            </a:r>
            <a:r>
              <a:rPr b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- [ always returns a new tibble, [[ and $ always return a new vector</a:t>
            </a:r>
          </a:p>
          <a:p>
            <a:pPr marL="939800" indent="-939800" algn="l">
              <a:buSzPct val="100000"/>
              <a:buAutoNum type="arabicPeriod"/>
              <a:defRPr sz="6000"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No partial matching</a:t>
            </a:r>
            <a:r>
              <a:rPr b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 - You must use full column names when subsetting</a:t>
            </a:r>
          </a:p>
          <a:p>
            <a:pPr marL="939800" indent="-939800" algn="l">
              <a:buSzPct val="100000"/>
              <a:buAutoNum type="arabicPeriod"/>
              <a:defRPr sz="6000" b="1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Display </a:t>
            </a:r>
            <a:r>
              <a:rPr b="0">
                <a:latin typeface="Source Sans Pro Light"/>
                <a:ea typeface="Source Sans Pro Light"/>
                <a:cs typeface="Source Sans Pro Light"/>
                <a:sym typeface="Source Sans Pro Light"/>
              </a:rPr>
              <a:t>- When you print a tibble, R provides a concise view of the data that fits on one screen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34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46" name="tibble"/>
          <p:cNvSpPr txBox="1"/>
          <p:nvPr/>
        </p:nvSpPr>
        <p:spPr>
          <a:xfrm>
            <a:off x="4025134" y="12862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tibble</a:t>
            </a:r>
          </a:p>
        </p:txBody>
      </p:sp>
      <p:sp>
        <p:nvSpPr>
          <p:cNvPr id="347" name="A package with several helper functions for tibbles:…"/>
          <p:cNvSpPr txBox="1"/>
          <p:nvPr/>
        </p:nvSpPr>
        <p:spPr>
          <a:xfrm>
            <a:off x="3976149" y="3791261"/>
            <a:ext cx="17464482" cy="5560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2400"/>
              </a:spcBef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r>
              <a:t>A package with several helper functions for tibbles:</a:t>
            </a:r>
          </a:p>
          <a:p>
            <a:pPr marL="685800" indent="-685800" algn="l">
              <a:spcBef>
                <a:spcPts val="2400"/>
              </a:spcBef>
              <a:buSzPct val="100000"/>
              <a:buChar char="•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as_tibble()</a:t>
            </a:r>
            <a:r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convert a data frame to a tibble</a:t>
            </a:r>
          </a:p>
          <a:p>
            <a:pPr marL="685800" indent="-685800" algn="l">
              <a:spcBef>
                <a:spcPts val="2400"/>
              </a:spcBef>
              <a:buSzPct val="100000"/>
              <a:buChar char="•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as.data.frame()</a:t>
            </a:r>
            <a:r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convert a tibble to a data frame</a:t>
            </a:r>
          </a:p>
          <a:p>
            <a:pPr marL="685800" indent="-685800" algn="l">
              <a:spcBef>
                <a:spcPts val="2400"/>
              </a:spcBef>
              <a:buSzPct val="100000"/>
              <a:buChar char="•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 b="1"/>
              <a:t>tribble()</a:t>
            </a:r>
            <a:r>
              <a:t> </a:t>
            </a: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- make a tibble (transversed)</a:t>
            </a:r>
          </a:p>
        </p:txBody>
      </p:sp>
      <p:sp>
        <p:nvSpPr>
          <p:cNvPr id="348" name="Rectangle"/>
          <p:cNvSpPr/>
          <p:nvPr/>
        </p:nvSpPr>
        <p:spPr>
          <a:xfrm>
            <a:off x="7461205" y="9674438"/>
            <a:ext cx="4133809" cy="3231718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49" name="tribble(…"/>
          <p:cNvSpPr txBox="1"/>
          <p:nvPr/>
        </p:nvSpPr>
        <p:spPr>
          <a:xfrm>
            <a:off x="7533825" y="9739615"/>
            <a:ext cx="4254586" cy="32444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28600" indent="-114300" algn="l">
              <a:lnSpc>
                <a:spcPct val="90000"/>
              </a:lnSpc>
              <a:defRPr sz="3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tribble(</a:t>
            </a:r>
          </a:p>
          <a:p>
            <a:pPr indent="114300" algn="l">
              <a:lnSpc>
                <a:spcPct val="80000"/>
              </a:lnSpc>
              <a:defRPr sz="3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~x,  ~y,</a:t>
            </a:r>
          </a:p>
          <a:p>
            <a:pPr indent="114300" algn="l">
              <a:lnSpc>
                <a:spcPct val="80000"/>
              </a:lnSpc>
              <a:defRPr sz="3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1, "a",</a:t>
            </a:r>
          </a:p>
          <a:p>
            <a:pPr indent="114300" algn="l">
              <a:lnSpc>
                <a:spcPct val="80000"/>
              </a:lnSpc>
              <a:defRPr sz="3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2, "b",</a:t>
            </a:r>
          </a:p>
          <a:p>
            <a:pPr indent="114300" algn="l">
              <a:lnSpc>
                <a:spcPct val="80000"/>
              </a:lnSpc>
              <a:defRPr sz="39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3, "c")</a:t>
            </a:r>
          </a:p>
        </p:txBody>
      </p:sp>
      <p:grpSp>
        <p:nvGrpSpPr>
          <p:cNvPr id="361" name="Group"/>
          <p:cNvGrpSpPr/>
          <p:nvPr/>
        </p:nvGrpSpPr>
        <p:grpSpPr>
          <a:xfrm>
            <a:off x="7131480" y="1339883"/>
            <a:ext cx="2793319" cy="2034298"/>
            <a:chOff x="0" y="0"/>
            <a:chExt cx="2793318" cy="2034297"/>
          </a:xfrm>
        </p:grpSpPr>
        <p:grpSp>
          <p:nvGrpSpPr>
            <p:cNvPr id="359" name="Group"/>
            <p:cNvGrpSpPr/>
            <p:nvPr/>
          </p:nvGrpSpPr>
          <p:grpSpPr>
            <a:xfrm>
              <a:off x="162153" y="0"/>
              <a:ext cx="2631166" cy="2034297"/>
              <a:chOff x="0" y="0"/>
              <a:chExt cx="2631165" cy="2034296"/>
            </a:xfrm>
          </p:grpSpPr>
          <p:sp>
            <p:nvSpPr>
              <p:cNvPr id="350" name="Rectangle"/>
              <p:cNvSpPr/>
              <p:nvPr/>
            </p:nvSpPr>
            <p:spPr>
              <a:xfrm>
                <a:off x="429020" y="8322"/>
                <a:ext cx="2202146" cy="1673631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1" name="Rectangle"/>
              <p:cNvSpPr/>
              <p:nvPr/>
            </p:nvSpPr>
            <p:spPr>
              <a:xfrm>
                <a:off x="406998" y="360665"/>
                <a:ext cx="2202146" cy="1321289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2" name="Rectangle"/>
              <p:cNvSpPr/>
              <p:nvPr/>
            </p:nvSpPr>
            <p:spPr>
              <a:xfrm rot="19050000">
                <a:off x="110756" y="121088"/>
                <a:ext cx="572559" cy="550537"/>
              </a:xfrm>
              <a:prstGeom prst="rect">
                <a:avLst/>
              </a:prstGeom>
              <a:solidFill>
                <a:srgbClr val="E0C2A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3" name="Triangle"/>
              <p:cNvSpPr/>
              <p:nvPr/>
            </p:nvSpPr>
            <p:spPr>
              <a:xfrm rot="10800000" flipH="1">
                <a:off x="2190736" y="1681953"/>
                <a:ext cx="418408" cy="3523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4" name="Rectangle"/>
              <p:cNvSpPr/>
              <p:nvPr/>
            </p:nvSpPr>
            <p:spPr>
              <a:xfrm>
                <a:off x="10612" y="360665"/>
                <a:ext cx="2202146" cy="1673632"/>
              </a:xfrm>
              <a:prstGeom prst="rect">
                <a:avLst/>
              </a:pr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5" name="Triangle"/>
              <p:cNvSpPr/>
              <p:nvPr/>
            </p:nvSpPr>
            <p:spPr>
              <a:xfrm rot="16200000" flipH="1">
                <a:off x="1067642" y="823116"/>
                <a:ext cx="1563524" cy="726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6" name="Triangle"/>
              <p:cNvSpPr/>
              <p:nvPr/>
            </p:nvSpPr>
            <p:spPr>
              <a:xfrm rot="5400000">
                <a:off x="-407795" y="823116"/>
                <a:ext cx="1563524" cy="7267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D6A979"/>
                  </a:gs>
                  <a:gs pos="100000">
                    <a:srgbClr val="BD8E5E"/>
                  </a:gs>
                </a:gsLst>
                <a:lin ang="13800000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7" name="Triangle"/>
              <p:cNvSpPr/>
              <p:nvPr/>
            </p:nvSpPr>
            <p:spPr>
              <a:xfrm rot="10800000" flipH="1">
                <a:off x="10612" y="360665"/>
                <a:ext cx="2202146" cy="13212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800" y="0"/>
                    </a:lnTo>
                    <a:close/>
                  </a:path>
                </a:pathLst>
              </a:custGeom>
              <a:solidFill>
                <a:srgbClr val="D9B38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358" name="Triangle"/>
              <p:cNvSpPr/>
              <p:nvPr/>
            </p:nvSpPr>
            <p:spPr>
              <a:xfrm flipH="1">
                <a:off x="2190736" y="52365"/>
                <a:ext cx="418408" cy="3523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979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71437" tIns="71437" rIns="71437" bIns="71437" numCol="1" anchor="ctr">
                <a:noAutofit/>
              </a:bodyPr>
              <a:lstStyle/>
              <a:p>
                <a:pPr>
                  <a:defRPr sz="52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sp>
          <p:nvSpPr>
            <p:cNvPr id="360" name="R package"/>
            <p:cNvSpPr txBox="1"/>
            <p:nvPr/>
          </p:nvSpPr>
          <p:spPr>
            <a:xfrm>
              <a:off x="-1" y="156058"/>
              <a:ext cx="2550570" cy="1878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3000">
                  <a:solidFill>
                    <a:srgbClr val="7A4300"/>
                  </a:solidFill>
                  <a:latin typeface="Source Code Pro"/>
                  <a:ea typeface="Source Code Pro"/>
                  <a:cs typeface="Source Code Pro"/>
                  <a:sym typeface="Source Code Pro"/>
                </a:defRPr>
              </a:lvl1pPr>
            </a:lstStyle>
            <a:p>
              <a:r>
                <a:t>R package</a:t>
              </a:r>
            </a:p>
          </p:txBody>
        </p:sp>
      </p:grpSp>
      <p:graphicFrame>
        <p:nvGraphicFramePr>
          <p:cNvPr id="362" name="Table"/>
          <p:cNvGraphicFramePr/>
          <p:nvPr/>
        </p:nvGraphicFramePr>
        <p:xfrm>
          <a:off x="12767338" y="9664696"/>
          <a:ext cx="4196570" cy="325120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20982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82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2800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solidFill>
                            <a:srgbClr val="FFFFFF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800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Open 04-Import-Data.Rmd"/>
          <p:cNvSpPr txBox="1">
            <a:spLocks noGrp="1"/>
          </p:cNvSpPr>
          <p:nvPr>
            <p:ph type="body" sz="half" idx="4294967295"/>
          </p:nvPr>
        </p:nvSpPr>
        <p:spPr>
          <a:xfrm>
            <a:off x="6930529" y="3021307"/>
            <a:ext cx="10522943" cy="6581186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4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Open </a:t>
            </a:r>
            <a:r>
              <a:rPr b="1"/>
              <a:t>04-Import-Data.Rmd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36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366" name="pdf-tibbles.pdf" descr="pdf-tibbles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98267" y="679450"/>
            <a:ext cx="3968015" cy="1235710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pic>
        <p:nvPicPr>
          <p:cNvPr id="367" name="data-import-cheatsheet.002.png" descr="data-import-cheatsheet.00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213053" y="4638795"/>
            <a:ext cx="9992659" cy="77216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368" name="tibbles"/>
          <p:cNvSpPr txBox="1"/>
          <p:nvPr/>
        </p:nvSpPr>
        <p:spPr>
          <a:xfrm>
            <a:off x="4025134" y="12862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tibbles</a:t>
            </a:r>
          </a:p>
        </p:txBody>
      </p:sp>
      <p:sp>
        <p:nvSpPr>
          <p:cNvPr id="369" name="Shape"/>
          <p:cNvSpPr/>
          <p:nvPr/>
        </p:nvSpPr>
        <p:spPr>
          <a:xfrm>
            <a:off x="5542726" y="676112"/>
            <a:ext cx="4182756" cy="123356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556" y="7206"/>
                </a:lnTo>
                <a:lnTo>
                  <a:pt x="21600" y="19983"/>
                </a:lnTo>
                <a:lnTo>
                  <a:pt x="108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38947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70" name="Rectangle"/>
          <p:cNvSpPr/>
          <p:nvPr/>
        </p:nvSpPr>
        <p:spPr>
          <a:xfrm>
            <a:off x="7365033" y="4788115"/>
            <a:ext cx="2377520" cy="7296452"/>
          </a:xfrm>
          <a:prstGeom prst="rect">
            <a:avLst/>
          </a:prstGeom>
          <a:solidFill>
            <a:srgbClr val="53585F">
              <a:alpha val="60770"/>
            </a:srgbClr>
          </a:solidFill>
          <a:ln w="25400"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arsing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Parsing</a:t>
            </a:r>
          </a:p>
        </p:txBody>
      </p:sp>
      <p:pic>
        <p:nvPicPr>
          <p:cNvPr id="373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Screen Shot 2017-07-20 at 3.47.01 PM.png" descr="Screen Shot 2017-07-20 at 3.47.0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10741" y="5288308"/>
            <a:ext cx="14102736" cy="10078058"/>
          </a:xfrm>
          <a:prstGeom prst="rect">
            <a:avLst/>
          </a:prstGeom>
          <a:ln w="12700">
            <a:miter lim="400000"/>
          </a:ln>
        </p:spPr>
      </p:pic>
      <p:pic>
        <p:nvPicPr>
          <p:cNvPr id="376" name="readr.png" descr="read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37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CC BY-SA RStudio</a:t>
            </a:r>
          </a:p>
        </p:txBody>
      </p:sp>
      <p:sp>
        <p:nvSpPr>
          <p:cNvPr id="378" name=". = NA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. = NA</a:t>
            </a:r>
          </a:p>
        </p:txBody>
      </p:sp>
      <p:sp>
        <p:nvSpPr>
          <p:cNvPr id="379" name="Rectangle"/>
          <p:cNvSpPr/>
          <p:nvPr/>
        </p:nvSpPr>
        <p:spPr>
          <a:xfrm>
            <a:off x="5196708" y="3433617"/>
            <a:ext cx="13930803" cy="1617203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0" name="nimbus"/>
          <p:cNvSpPr txBox="1"/>
          <p:nvPr/>
        </p:nvSpPr>
        <p:spPr>
          <a:xfrm>
            <a:off x="5533767" y="3803595"/>
            <a:ext cx="13440640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>
              <a:spcBef>
                <a:spcPts val="1500"/>
              </a:spcBef>
              <a:defRPr sz="5000">
                <a:latin typeface="Monaco"/>
                <a:ea typeface="Monaco"/>
                <a:cs typeface="Monaco"/>
                <a:sym typeface="Monaco"/>
              </a:defRPr>
            </a:lvl1pPr>
          </a:lstStyle>
          <a:p>
            <a:pPr>
              <a:defRPr>
                <a:solidFill>
                  <a:schemeClr val="accent1"/>
                </a:solidFill>
              </a:defRPr>
            </a:pPr>
            <a:r>
              <a:rPr>
                <a:solidFill>
                  <a:srgbClr val="000000"/>
                </a:solidFill>
              </a:rPr>
              <a:t>nimbus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" grpId="1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38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384" name="read_csv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read_csv()</a:t>
            </a:r>
          </a:p>
        </p:txBody>
      </p:sp>
      <p:sp>
        <p:nvSpPr>
          <p:cNvPr id="385" name="readr functions share a common syntax"/>
          <p:cNvSpPr txBox="1"/>
          <p:nvPr/>
        </p:nvSpPr>
        <p:spPr>
          <a:xfrm>
            <a:off x="4239418" y="3017557"/>
            <a:ext cx="1374045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readr functions share a common syntax</a:t>
            </a:r>
          </a:p>
        </p:txBody>
      </p:sp>
      <p:sp>
        <p:nvSpPr>
          <p:cNvPr id="386" name="Rectangle"/>
          <p:cNvSpPr/>
          <p:nvPr/>
        </p:nvSpPr>
        <p:spPr>
          <a:xfrm>
            <a:off x="4290472" y="4856990"/>
            <a:ext cx="15859667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387" name="nimbus &lt;- read_csv(&quot;nimbus.csv&quot;, na = &quot;.&quot;)"/>
          <p:cNvSpPr txBox="1"/>
          <p:nvPr/>
        </p:nvSpPr>
        <p:spPr>
          <a:xfrm>
            <a:off x="4434029" y="5226968"/>
            <a:ext cx="15572553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nimbus &lt;-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read_csv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("nimbus.csv",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"."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388" name="path from working directory to file"/>
          <p:cNvSpPr/>
          <p:nvPr/>
        </p:nvSpPr>
        <p:spPr>
          <a:xfrm>
            <a:off x="8931626" y="6181319"/>
            <a:ext cx="6126164" cy="40509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119" y="0"/>
                </a:moveTo>
                <a:lnTo>
                  <a:pt x="13673" y="4670"/>
                </a:lnTo>
                <a:lnTo>
                  <a:pt x="1524" y="4670"/>
                </a:lnTo>
                <a:cubicBezTo>
                  <a:pt x="682" y="4670"/>
                  <a:pt x="0" y="5702"/>
                  <a:pt x="0" y="6975"/>
                </a:cubicBezTo>
                <a:lnTo>
                  <a:pt x="0" y="19295"/>
                </a:lnTo>
                <a:cubicBezTo>
                  <a:pt x="0" y="20568"/>
                  <a:pt x="682" y="21600"/>
                  <a:pt x="1524" y="21600"/>
                </a:cubicBezTo>
                <a:lnTo>
                  <a:pt x="20076" y="21600"/>
                </a:lnTo>
                <a:cubicBezTo>
                  <a:pt x="20918" y="21600"/>
                  <a:pt x="21600" y="20568"/>
                  <a:pt x="21600" y="19295"/>
                </a:cubicBezTo>
                <a:lnTo>
                  <a:pt x="21600" y="6975"/>
                </a:lnTo>
                <a:cubicBezTo>
                  <a:pt x="21600" y="5702"/>
                  <a:pt x="20918" y="4670"/>
                  <a:pt x="20076" y="4670"/>
                </a:cubicBezTo>
                <a:lnTo>
                  <a:pt x="14567" y="4670"/>
                </a:lnTo>
                <a:lnTo>
                  <a:pt x="14119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path from working directory to file</a:t>
            </a:r>
          </a:p>
        </p:txBody>
      </p:sp>
      <p:sp>
        <p:nvSpPr>
          <p:cNvPr id="389" name="object to save output into"/>
          <p:cNvSpPr/>
          <p:nvPr/>
        </p:nvSpPr>
        <p:spPr>
          <a:xfrm>
            <a:off x="4194934" y="6260893"/>
            <a:ext cx="4513660" cy="39762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639" y="0"/>
                </a:moveTo>
                <a:lnTo>
                  <a:pt x="3031" y="4353"/>
                </a:lnTo>
                <a:lnTo>
                  <a:pt x="2068" y="4353"/>
                </a:lnTo>
                <a:cubicBezTo>
                  <a:pt x="926" y="4353"/>
                  <a:pt x="0" y="5404"/>
                  <a:pt x="0" y="6701"/>
                </a:cubicBezTo>
                <a:lnTo>
                  <a:pt x="0" y="19252"/>
                </a:lnTo>
                <a:cubicBezTo>
                  <a:pt x="0" y="20549"/>
                  <a:pt x="926" y="21600"/>
                  <a:pt x="2068" y="21600"/>
                </a:cubicBezTo>
                <a:lnTo>
                  <a:pt x="19532" y="21600"/>
                </a:lnTo>
                <a:cubicBezTo>
                  <a:pt x="20674" y="21600"/>
                  <a:pt x="21600" y="20549"/>
                  <a:pt x="21600" y="19252"/>
                </a:cubicBezTo>
                <a:lnTo>
                  <a:pt x="21600" y="6701"/>
                </a:lnTo>
                <a:cubicBezTo>
                  <a:pt x="21600" y="5404"/>
                  <a:pt x="20674" y="4353"/>
                  <a:pt x="19532" y="4353"/>
                </a:cubicBezTo>
                <a:lnTo>
                  <a:pt x="4247" y="4353"/>
                </a:lnTo>
                <a:lnTo>
                  <a:pt x="3639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object to save output into</a:t>
            </a:r>
          </a:p>
        </p:txBody>
      </p:sp>
      <p:sp>
        <p:nvSpPr>
          <p:cNvPr id="390" name="Value(s) to convert to NA"/>
          <p:cNvSpPr/>
          <p:nvPr/>
        </p:nvSpPr>
        <p:spPr>
          <a:xfrm>
            <a:off x="15324171" y="6228150"/>
            <a:ext cx="4864895" cy="40040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331" y="0"/>
                </a:moveTo>
                <a:lnTo>
                  <a:pt x="13767" y="4472"/>
                </a:lnTo>
                <a:lnTo>
                  <a:pt x="1919" y="4472"/>
                </a:lnTo>
                <a:cubicBezTo>
                  <a:pt x="859" y="4472"/>
                  <a:pt x="0" y="5516"/>
                  <a:pt x="0" y="6804"/>
                </a:cubicBezTo>
                <a:lnTo>
                  <a:pt x="0" y="19269"/>
                </a:lnTo>
                <a:cubicBezTo>
                  <a:pt x="0" y="20556"/>
                  <a:pt x="859" y="21600"/>
                  <a:pt x="1919" y="21600"/>
                </a:cubicBezTo>
                <a:lnTo>
                  <a:pt x="19681" y="21600"/>
                </a:lnTo>
                <a:cubicBezTo>
                  <a:pt x="20741" y="21600"/>
                  <a:pt x="21600" y="20556"/>
                  <a:pt x="21600" y="19269"/>
                </a:cubicBezTo>
                <a:lnTo>
                  <a:pt x="21600" y="6804"/>
                </a:lnTo>
                <a:cubicBezTo>
                  <a:pt x="21600" y="5516"/>
                  <a:pt x="20741" y="4472"/>
                  <a:pt x="19681" y="4472"/>
                </a:cubicBezTo>
                <a:lnTo>
                  <a:pt x="14895" y="4472"/>
                </a:lnTo>
                <a:lnTo>
                  <a:pt x="14331" y="0"/>
                </a:lnTo>
                <a:close/>
              </a:path>
            </a:pathLst>
          </a:custGeom>
          <a:solidFill>
            <a:srgbClr val="C0C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Value(s) to convert to NA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393" name="Reread in nimbus.csv. But this time convert the &quot;.&quot;’s to NA’s. How many NA’s are in the ozone column?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Reread in </a:t>
            </a:r>
            <a:r>
              <a:rPr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nimbus.csv</a:t>
            </a:r>
            <a:r>
              <a:t>. But this time convert the "."’s to NA’s. How many NA’s are in the ozone column?</a:t>
            </a:r>
          </a:p>
        </p:txBody>
      </p:sp>
      <p:pic>
        <p:nvPicPr>
          <p:cNvPr id="394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0000" fill="hold"/>
                                        <p:tgtEl>
                                          <p:spTgt spid="3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9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397" name="nimbus &lt;- read_csv(&quot;nimbus.csv&quot;, na = &quot;.&quot;)…"/>
          <p:cNvSpPr txBox="1"/>
          <p:nvPr/>
        </p:nvSpPr>
        <p:spPr>
          <a:xfrm>
            <a:off x="1837725" y="5640582"/>
            <a:ext cx="21493548" cy="78646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nimbus &lt;-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read_csv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("nimbus.csv",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".")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View(nimbus)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%&gt;% 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summarize(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sum(is.na(ozone)), n = n())</a:t>
            </a: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# A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tibble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: 1 × 2</a:t>
            </a: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nas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 n</a:t>
            </a: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  &lt;int&gt; &lt;int&gt;</a:t>
            </a:r>
          </a:p>
          <a:p>
            <a:pPr algn="l">
              <a:defRPr sz="5000">
                <a:solidFill>
                  <a:srgbClr val="53585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## 1  3092 25224</a:t>
            </a:r>
          </a:p>
        </p:txBody>
      </p:sp>
      <p:sp>
        <p:nvSpPr>
          <p:cNvPr id="398" name="Reread in nasa.csv. But this time convert the &quot;.&quot;’s to NA’s. How many NA’s are in the ozone column?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Reread in </a:t>
            </a:r>
            <a:r>
              <a:rPr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nasa.csv</a:t>
            </a:r>
            <a:r>
              <a:t>. But this time convert the "."’s to NA’s. How many NA’s are in the ozone column?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Quiz"/>
          <p:cNvSpPr txBox="1">
            <a:spLocks noGrp="1"/>
          </p:cNvSpPr>
          <p:nvPr>
            <p:ph type="title" idx="4294967295"/>
          </p:nvPr>
        </p:nvSpPr>
        <p:spPr>
          <a:xfrm>
            <a:off x="4833937" y="357187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Quiz</a:t>
            </a:r>
          </a:p>
        </p:txBody>
      </p:sp>
      <p:sp>
        <p:nvSpPr>
          <p:cNvPr id="401" name="What &quot;type&quot; of column is ozone?"/>
          <p:cNvSpPr txBox="1">
            <a:spLocks noGrp="1"/>
          </p:cNvSpPr>
          <p:nvPr>
            <p:ph type="body" sz="quarter" idx="4294967295"/>
          </p:nvPr>
        </p:nvSpPr>
        <p:spPr>
          <a:xfrm>
            <a:off x="1445226" y="3240423"/>
            <a:ext cx="21493548" cy="2501547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algn="ctr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What "type" of column is ozone?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04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405" name="Screen Shot 2017-07-20 at 3.49.22 PM.png" descr="Screen Shot 2017-07-20 at 3.49.22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333466" y="2312694"/>
            <a:ext cx="15320362" cy="10937942"/>
          </a:xfrm>
          <a:prstGeom prst="rect">
            <a:avLst/>
          </a:prstGeom>
          <a:ln w="12700">
            <a:miter lim="400000"/>
          </a:ln>
        </p:spPr>
      </p:pic>
      <p:sp>
        <p:nvSpPr>
          <p:cNvPr id="406" name="Rectangle"/>
          <p:cNvSpPr/>
          <p:nvPr/>
        </p:nvSpPr>
        <p:spPr>
          <a:xfrm>
            <a:off x="3302324" y="576612"/>
            <a:ext cx="15859667" cy="161720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07" name="nimbus &lt;- read_csv(&quot;nimbus.csv&quot;, na = &quot;.&quot;)"/>
          <p:cNvSpPr txBox="1"/>
          <p:nvPr/>
        </p:nvSpPr>
        <p:spPr>
          <a:xfrm>
            <a:off x="3445881" y="946589"/>
            <a:ext cx="15572553" cy="1429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nimbus &lt;- read_csv("nimbus.csv",</a:t>
            </a:r>
            <a:r>
              <a:t> na = "."</a:t>
            </a:r>
            <a:r>
              <a:rPr>
                <a:solidFill>
                  <a:srgbClr val="000000"/>
                </a:solidFill>
              </a:rPr>
              <a:t>)</a:t>
            </a:r>
          </a:p>
        </p:txBody>
      </p:sp>
      <p:sp>
        <p:nvSpPr>
          <p:cNvPr id="408" name="&lt;chr&gt; stands for character string…"/>
          <p:cNvSpPr/>
          <p:nvPr/>
        </p:nvSpPr>
        <p:spPr>
          <a:xfrm>
            <a:off x="17860075" y="3925230"/>
            <a:ext cx="5828111" cy="5443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809" y="9270"/>
                </a:lnTo>
                <a:cubicBezTo>
                  <a:pt x="1360" y="9574"/>
                  <a:pt x="1059" y="10106"/>
                  <a:pt x="1059" y="10717"/>
                </a:cubicBezTo>
                <a:lnTo>
                  <a:pt x="1059" y="19885"/>
                </a:lnTo>
                <a:cubicBezTo>
                  <a:pt x="1059" y="20832"/>
                  <a:pt x="1776" y="21600"/>
                  <a:pt x="2661" y="21600"/>
                </a:cubicBezTo>
                <a:lnTo>
                  <a:pt x="19998" y="21600"/>
                </a:lnTo>
                <a:cubicBezTo>
                  <a:pt x="20883" y="21600"/>
                  <a:pt x="21600" y="20832"/>
                  <a:pt x="21600" y="19885"/>
                </a:cubicBezTo>
                <a:lnTo>
                  <a:pt x="21600" y="10717"/>
                </a:lnTo>
                <a:cubicBezTo>
                  <a:pt x="21600" y="9770"/>
                  <a:pt x="20883" y="9002"/>
                  <a:pt x="19998" y="9002"/>
                </a:cubicBezTo>
                <a:lnTo>
                  <a:pt x="2726" y="9002"/>
                </a:lnTo>
                <a:lnTo>
                  <a:pt x="0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&lt;chr&gt; stands for character string</a:t>
            </a:r>
          </a:p>
          <a:p>
            <a:pPr>
              <a:lnSpc>
                <a:spcPct val="90000"/>
              </a:lnSpc>
              <a:defRPr sz="47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(not a number)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1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12" name="read_csv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read_csv()</a:t>
            </a:r>
          </a:p>
        </p:txBody>
      </p:sp>
      <p:sp>
        <p:nvSpPr>
          <p:cNvPr id="413" name="readr functions share a common syntax"/>
          <p:cNvSpPr txBox="1"/>
          <p:nvPr/>
        </p:nvSpPr>
        <p:spPr>
          <a:xfrm>
            <a:off x="3835493" y="2930368"/>
            <a:ext cx="1374045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readr functions share a common syntax</a:t>
            </a:r>
          </a:p>
        </p:txBody>
      </p:sp>
      <p:sp>
        <p:nvSpPr>
          <p:cNvPr id="414" name="Rectangle"/>
          <p:cNvSpPr/>
          <p:nvPr/>
        </p:nvSpPr>
        <p:spPr>
          <a:xfrm>
            <a:off x="3886546" y="4769801"/>
            <a:ext cx="16655611" cy="275675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15" name="nimbus &lt;- read_csv(&quot;nimbus.csv&quot;, na = &quot;.&quot;),…"/>
          <p:cNvSpPr txBox="1"/>
          <p:nvPr/>
        </p:nvSpPr>
        <p:spPr>
          <a:xfrm>
            <a:off x="4030104" y="5139778"/>
            <a:ext cx="16368496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nimbus &lt;-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read_csv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("nimbus.csv",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"."),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col_types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list(ozone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col_double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416" name="Manually specify column types."/>
          <p:cNvSpPr/>
          <p:nvPr/>
        </p:nvSpPr>
        <p:spPr>
          <a:xfrm>
            <a:off x="3889133" y="6938992"/>
            <a:ext cx="4513660" cy="43759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560" y="0"/>
                </a:moveTo>
                <a:lnTo>
                  <a:pt x="7952" y="5928"/>
                </a:lnTo>
                <a:lnTo>
                  <a:pt x="2068" y="5928"/>
                </a:lnTo>
                <a:cubicBezTo>
                  <a:pt x="926" y="5928"/>
                  <a:pt x="0" y="6883"/>
                  <a:pt x="0" y="8061"/>
                </a:cubicBezTo>
                <a:lnTo>
                  <a:pt x="0" y="19467"/>
                </a:lnTo>
                <a:cubicBezTo>
                  <a:pt x="0" y="20645"/>
                  <a:pt x="926" y="21600"/>
                  <a:pt x="2068" y="21600"/>
                </a:cubicBezTo>
                <a:lnTo>
                  <a:pt x="19532" y="21600"/>
                </a:lnTo>
                <a:cubicBezTo>
                  <a:pt x="20674" y="21600"/>
                  <a:pt x="21600" y="20645"/>
                  <a:pt x="21600" y="19467"/>
                </a:cubicBezTo>
                <a:lnTo>
                  <a:pt x="21600" y="8061"/>
                </a:lnTo>
                <a:cubicBezTo>
                  <a:pt x="21600" y="6883"/>
                  <a:pt x="20674" y="5928"/>
                  <a:pt x="19532" y="5928"/>
                </a:cubicBezTo>
                <a:lnTo>
                  <a:pt x="9170" y="5928"/>
                </a:lnTo>
                <a:lnTo>
                  <a:pt x="8560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Manually specify column types.</a:t>
            </a:r>
          </a:p>
        </p:txBody>
      </p:sp>
      <p:sp>
        <p:nvSpPr>
          <p:cNvPr id="417" name="list"/>
          <p:cNvSpPr/>
          <p:nvPr/>
        </p:nvSpPr>
        <p:spPr>
          <a:xfrm>
            <a:off x="8527701" y="6934627"/>
            <a:ext cx="1651794" cy="43803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538" y="0"/>
                </a:moveTo>
                <a:lnTo>
                  <a:pt x="13878" y="5944"/>
                </a:lnTo>
                <a:lnTo>
                  <a:pt x="5652" y="5944"/>
                </a:lnTo>
                <a:cubicBezTo>
                  <a:pt x="2530" y="5944"/>
                  <a:pt x="0" y="6898"/>
                  <a:pt x="0" y="8075"/>
                </a:cubicBezTo>
                <a:lnTo>
                  <a:pt x="0" y="19469"/>
                </a:lnTo>
                <a:cubicBezTo>
                  <a:pt x="0" y="20646"/>
                  <a:pt x="2530" y="21600"/>
                  <a:pt x="5652" y="21600"/>
                </a:cubicBezTo>
                <a:lnTo>
                  <a:pt x="15948" y="21600"/>
                </a:lnTo>
                <a:cubicBezTo>
                  <a:pt x="19070" y="21600"/>
                  <a:pt x="21600" y="20646"/>
                  <a:pt x="21600" y="19469"/>
                </a:cubicBezTo>
                <a:lnTo>
                  <a:pt x="21600" y="8075"/>
                </a:lnTo>
                <a:cubicBezTo>
                  <a:pt x="21600" y="7063"/>
                  <a:pt x="19722" y="6220"/>
                  <a:pt x="17215" y="6002"/>
                </a:cubicBezTo>
                <a:lnTo>
                  <a:pt x="15538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list</a:t>
            </a:r>
          </a:p>
        </p:txBody>
      </p:sp>
      <p:sp>
        <p:nvSpPr>
          <p:cNvPr id="418" name="column name"/>
          <p:cNvSpPr/>
          <p:nvPr/>
        </p:nvSpPr>
        <p:spPr>
          <a:xfrm>
            <a:off x="10357446" y="6887002"/>
            <a:ext cx="2669382" cy="4427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999" y="0"/>
                </a:moveTo>
                <a:lnTo>
                  <a:pt x="12971" y="6112"/>
                </a:lnTo>
                <a:lnTo>
                  <a:pt x="3497" y="6112"/>
                </a:lnTo>
                <a:cubicBezTo>
                  <a:pt x="1566" y="6112"/>
                  <a:pt x="0" y="7056"/>
                  <a:pt x="0" y="8220"/>
                </a:cubicBezTo>
                <a:lnTo>
                  <a:pt x="0" y="19492"/>
                </a:lnTo>
                <a:cubicBezTo>
                  <a:pt x="0" y="20656"/>
                  <a:pt x="1566" y="21600"/>
                  <a:pt x="3497" y="21600"/>
                </a:cubicBezTo>
                <a:lnTo>
                  <a:pt x="18103" y="21600"/>
                </a:lnTo>
                <a:cubicBezTo>
                  <a:pt x="20034" y="21600"/>
                  <a:pt x="21600" y="20656"/>
                  <a:pt x="21600" y="19492"/>
                </a:cubicBezTo>
                <a:lnTo>
                  <a:pt x="21600" y="8220"/>
                </a:lnTo>
                <a:cubicBezTo>
                  <a:pt x="21600" y="7056"/>
                  <a:pt x="20034" y="6112"/>
                  <a:pt x="18103" y="6112"/>
                </a:cubicBezTo>
                <a:lnTo>
                  <a:pt x="15026" y="6112"/>
                </a:lnTo>
                <a:lnTo>
                  <a:pt x="13999" y="0"/>
                </a:lnTo>
                <a:close/>
              </a:path>
            </a:pathLst>
          </a:custGeom>
          <a:solidFill>
            <a:srgbClr val="C0C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column name</a:t>
            </a:r>
          </a:p>
        </p:txBody>
      </p:sp>
      <p:sp>
        <p:nvSpPr>
          <p:cNvPr id="419" name="Column type…"/>
          <p:cNvSpPr/>
          <p:nvPr/>
        </p:nvSpPr>
        <p:spPr>
          <a:xfrm>
            <a:off x="13204778" y="6996142"/>
            <a:ext cx="7300120" cy="43187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67" y="0"/>
                </a:moveTo>
                <a:lnTo>
                  <a:pt x="11492" y="5721"/>
                </a:lnTo>
                <a:lnTo>
                  <a:pt x="1279" y="5721"/>
                </a:lnTo>
                <a:cubicBezTo>
                  <a:pt x="573" y="5721"/>
                  <a:pt x="0" y="6688"/>
                  <a:pt x="0" y="7882"/>
                </a:cubicBezTo>
                <a:lnTo>
                  <a:pt x="0" y="19438"/>
                </a:lnTo>
                <a:cubicBezTo>
                  <a:pt x="0" y="20632"/>
                  <a:pt x="573" y="21600"/>
                  <a:pt x="1279" y="21600"/>
                </a:cubicBezTo>
                <a:lnTo>
                  <a:pt x="20321" y="21600"/>
                </a:lnTo>
                <a:cubicBezTo>
                  <a:pt x="21027" y="21600"/>
                  <a:pt x="21600" y="20632"/>
                  <a:pt x="21600" y="19438"/>
                </a:cubicBezTo>
                <a:lnTo>
                  <a:pt x="21600" y="7882"/>
                </a:lnTo>
                <a:cubicBezTo>
                  <a:pt x="21600" y="6688"/>
                  <a:pt x="21027" y="5721"/>
                  <a:pt x="20321" y="5721"/>
                </a:cubicBezTo>
                <a:lnTo>
                  <a:pt x="12242" y="5721"/>
                </a:lnTo>
                <a:lnTo>
                  <a:pt x="11867" y="0"/>
                </a:lnTo>
                <a:close/>
              </a:path>
            </a:pathLst>
          </a:custGeom>
          <a:solidFill>
            <a:srgbClr val="91919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Column type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function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2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aphicFrame>
        <p:nvGraphicFramePr>
          <p:cNvPr id="423" name="Table"/>
          <p:cNvGraphicFramePr/>
          <p:nvPr/>
        </p:nvGraphicFramePr>
        <p:xfrm>
          <a:off x="3424166" y="1038359"/>
          <a:ext cx="17535666" cy="12269699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5471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638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43823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type 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data type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col_character()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character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col_date()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col_datetime()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POSIXct (date-time)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col_double()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double (numeric)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col_factor()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col_guess()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let readr guess (default)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col_integer()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integer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col_logical()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logical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col_number()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numbers mixed with non-number characters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col_numeric()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double or integer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col_skip()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do not read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col_time()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time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44" name="Import"/>
          <p:cNvSpPr txBox="1"/>
          <p:nvPr/>
        </p:nvSpPr>
        <p:spPr>
          <a:xfrm>
            <a:off x="593611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 b="1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Import</a:t>
            </a:r>
          </a:p>
        </p:txBody>
      </p:sp>
      <p:sp>
        <p:nvSpPr>
          <p:cNvPr id="245" name="Tidy"/>
          <p:cNvSpPr txBox="1"/>
          <p:nvPr/>
        </p:nvSpPr>
        <p:spPr>
          <a:xfrm>
            <a:off x="5322889" y="6233040"/>
            <a:ext cx="2064438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Tidy</a:t>
            </a:r>
          </a:p>
        </p:txBody>
      </p:sp>
      <p:sp>
        <p:nvSpPr>
          <p:cNvPr id="246" name="Visualize"/>
          <p:cNvSpPr txBox="1"/>
          <p:nvPr/>
        </p:nvSpPr>
        <p:spPr>
          <a:xfrm>
            <a:off x="9406234" y="4058901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Visualize</a:t>
            </a:r>
          </a:p>
        </p:txBody>
      </p:sp>
      <p:sp>
        <p:nvSpPr>
          <p:cNvPr id="247" name="Transform"/>
          <p:cNvSpPr txBox="1"/>
          <p:nvPr/>
        </p:nvSpPr>
        <p:spPr>
          <a:xfrm>
            <a:off x="8603245" y="7716815"/>
            <a:ext cx="3749943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rPr dirty="0"/>
              <a:t>Transform</a:t>
            </a:r>
          </a:p>
        </p:txBody>
      </p:sp>
      <p:sp>
        <p:nvSpPr>
          <p:cNvPr id="248" name="Model"/>
          <p:cNvSpPr txBox="1"/>
          <p:nvPr/>
        </p:nvSpPr>
        <p:spPr>
          <a:xfrm>
            <a:off x="12590985" y="6233040"/>
            <a:ext cx="3604681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Model</a:t>
            </a:r>
          </a:p>
        </p:txBody>
      </p:sp>
      <p:sp>
        <p:nvSpPr>
          <p:cNvPr id="249" name="Communicate"/>
          <p:cNvSpPr txBox="1"/>
          <p:nvPr/>
        </p:nvSpPr>
        <p:spPr>
          <a:xfrm>
            <a:off x="17411439" y="6233040"/>
            <a:ext cx="5590580" cy="124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Communicate</a:t>
            </a:r>
          </a:p>
        </p:txBody>
      </p:sp>
      <p:sp>
        <p:nvSpPr>
          <p:cNvPr id="250" name="Line"/>
          <p:cNvSpPr/>
          <p:nvPr/>
        </p:nvSpPr>
        <p:spPr>
          <a:xfrm>
            <a:off x="3992772" y="6885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1" name="Line"/>
          <p:cNvSpPr/>
          <p:nvPr/>
        </p:nvSpPr>
        <p:spPr>
          <a:xfrm>
            <a:off x="15795149" y="6858000"/>
            <a:ext cx="1743603" cy="0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2" name="Line"/>
          <p:cNvSpPr/>
          <p:nvPr/>
        </p:nvSpPr>
        <p:spPr>
          <a:xfrm>
            <a:off x="7516812" y="7012913"/>
            <a:ext cx="140273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3" name="Line"/>
          <p:cNvSpPr/>
          <p:nvPr/>
        </p:nvSpPr>
        <p:spPr>
          <a:xfrm rot="18241080">
            <a:off x="10956462" y="7093291"/>
            <a:ext cx="3276809" cy="22674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45" extrusionOk="0">
                <a:moveTo>
                  <a:pt x="0" y="0"/>
                </a:moveTo>
                <a:cubicBezTo>
                  <a:pt x="324" y="6917"/>
                  <a:pt x="3006" y="13218"/>
                  <a:pt x="7234" y="16995"/>
                </a:cubicBezTo>
                <a:cubicBezTo>
                  <a:pt x="11503" y="20810"/>
                  <a:pt x="16838" y="21600"/>
                  <a:pt x="21600" y="19123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4" name="Line"/>
          <p:cNvSpPr/>
          <p:nvPr/>
        </p:nvSpPr>
        <p:spPr>
          <a:xfrm rot="18241080">
            <a:off x="13415041" y="4632085"/>
            <a:ext cx="679240" cy="1850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87" h="21600" extrusionOk="0">
                <a:moveTo>
                  <a:pt x="20497" y="0"/>
                </a:moveTo>
                <a:cubicBezTo>
                  <a:pt x="21600" y="3925"/>
                  <a:pt x="20360" y="7894"/>
                  <a:pt x="16869" y="11611"/>
                </a:cubicBezTo>
                <a:cubicBezTo>
                  <a:pt x="13325" y="15386"/>
                  <a:pt x="7555" y="18802"/>
                  <a:pt x="0" y="21600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5" name="Line"/>
          <p:cNvSpPr/>
          <p:nvPr/>
        </p:nvSpPr>
        <p:spPr>
          <a:xfrm rot="18241080">
            <a:off x="8755222" y="5976881"/>
            <a:ext cx="2318724" cy="1075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94" extrusionOk="0">
                <a:moveTo>
                  <a:pt x="0" y="20894"/>
                </a:moveTo>
                <a:cubicBezTo>
                  <a:pt x="2392" y="13395"/>
                  <a:pt x="5770" y="7494"/>
                  <a:pt x="9728" y="3896"/>
                </a:cubicBezTo>
                <a:cubicBezTo>
                  <a:pt x="13460" y="504"/>
                  <a:pt x="17564" y="-706"/>
                  <a:pt x="21600" y="396"/>
                </a:cubicBezTo>
              </a:path>
            </a:pathLst>
          </a:cu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6" name="Rounded Rectangle"/>
          <p:cNvSpPr/>
          <p:nvPr/>
        </p:nvSpPr>
        <p:spPr>
          <a:xfrm>
            <a:off x="779813" y="2844773"/>
            <a:ext cx="22824374" cy="8026454"/>
          </a:xfrm>
          <a:prstGeom prst="roundRect">
            <a:avLst>
              <a:gd name="adj" fmla="val 15000"/>
            </a:avLst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57" name="Program"/>
          <p:cNvSpPr txBox="1"/>
          <p:nvPr/>
        </p:nvSpPr>
        <p:spPr>
          <a:xfrm>
            <a:off x="16846247" y="10168751"/>
            <a:ext cx="3604681" cy="124992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64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Program</a:t>
            </a:r>
          </a:p>
        </p:txBody>
      </p:sp>
      <p:sp>
        <p:nvSpPr>
          <p:cNvPr id="258" name="(Applied) Data Science"/>
          <p:cNvSpPr txBox="1"/>
          <p:nvPr/>
        </p:nvSpPr>
        <p:spPr>
          <a:xfrm>
            <a:off x="5309100" y="274768"/>
            <a:ext cx="13765800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rPr>
                <a:latin typeface="Source Sans Pro Light"/>
                <a:ea typeface="Source Sans Pro Light"/>
                <a:cs typeface="Source Sans Pro Light"/>
                <a:sym typeface="Source Sans Pro Light"/>
              </a:rPr>
              <a:t>(Applied) </a:t>
            </a:r>
            <a:r>
              <a:t>Data Science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2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graphicFrame>
        <p:nvGraphicFramePr>
          <p:cNvPr id="427" name="Table"/>
          <p:cNvGraphicFramePr/>
          <p:nvPr/>
        </p:nvGraphicFramePr>
        <p:xfrm>
          <a:off x="3424166" y="1038359"/>
          <a:ext cx="17535666" cy="12269699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5471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638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43823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type 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data type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col_character()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character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col_date()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col_datetime()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POSIXct (date-time)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col_double()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double (numeric)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col_factor()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factor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col_guess()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let readr guess (default)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col_integer()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integer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col_logical()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logical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col_number()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numbers mixed with non-number characters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col_numeric()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double or integer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col_skip()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do not read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943823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col_time()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45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time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Your Turn"/>
          <p:cNvSpPr txBox="1">
            <a:spLocks noGrp="1"/>
          </p:cNvSpPr>
          <p:nvPr>
            <p:ph type="title" idx="4294967295"/>
          </p:nvPr>
        </p:nvSpPr>
        <p:spPr>
          <a:xfrm>
            <a:off x="4833937" y="13750"/>
            <a:ext cx="14716126" cy="34290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584200">
              <a:defRPr sz="10000" cap="none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Your Turn</a:t>
            </a:r>
          </a:p>
        </p:txBody>
      </p:sp>
      <p:sp>
        <p:nvSpPr>
          <p:cNvPr id="430" name="Read in nimbus.csv. accounting for NA’s and setting the col_type of ozone to a double. Then make this plot. What do you see?"/>
          <p:cNvSpPr txBox="1">
            <a:spLocks noGrp="1"/>
          </p:cNvSpPr>
          <p:nvPr>
            <p:ph type="body" sz="quarter" idx="4294967295"/>
          </p:nvPr>
        </p:nvSpPr>
        <p:spPr>
          <a:xfrm>
            <a:off x="481131" y="2510237"/>
            <a:ext cx="23421739" cy="2501547"/>
          </a:xfrm>
          <a:prstGeom prst="rect">
            <a:avLst/>
          </a:prstGeom>
        </p:spPr>
        <p:txBody>
          <a:bodyPr lIns="71437" tIns="71437" rIns="71437" bIns="71437"/>
          <a:lstStyle/>
          <a:p>
            <a:pPr marL="0" indent="0" defTabSz="584200">
              <a:spcBef>
                <a:spcPts val="2400"/>
              </a:spcBef>
              <a:buSzTx/>
              <a:buNone/>
              <a:defRPr sz="6000">
                <a:solidFill>
                  <a:srgbClr val="00549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Read in </a:t>
            </a:r>
            <a:r>
              <a:rPr>
                <a:latin typeface="Source Sans Pro Semibold"/>
                <a:ea typeface="Source Sans Pro Semibold"/>
                <a:cs typeface="Source Sans Pro Semibold"/>
                <a:sym typeface="Source Sans Pro Semibold"/>
              </a:rPr>
              <a:t>nimbus.csv</a:t>
            </a:r>
            <a:r>
              <a:t>. accounting for NA’s and setting the col_type of ozone to a double. Then make this plot. What do you see?</a:t>
            </a:r>
          </a:p>
        </p:txBody>
      </p:sp>
      <p:pic>
        <p:nvPicPr>
          <p:cNvPr id="431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432" name="library(viridis)…"/>
          <p:cNvSpPr txBox="1"/>
          <p:nvPr/>
        </p:nvSpPr>
        <p:spPr>
          <a:xfrm>
            <a:off x="582035" y="4872428"/>
            <a:ext cx="23083666" cy="750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viridis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world &lt;-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map_data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(map = "world")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nimbus %&gt;% 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(longitude, latitude, color = ozone)) +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geom_path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(long,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, group = group), data = world) +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coord_map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("ortho", orientation=c(-90, 0, 0)) +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scale_color_viridis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(option = "A")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0000" fill="hold"/>
                                        <p:tgtEl>
                                          <p:spTgt spid="4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31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3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36" name="Rectangle"/>
          <p:cNvSpPr/>
          <p:nvPr/>
        </p:nvSpPr>
        <p:spPr>
          <a:xfrm>
            <a:off x="399693" y="528157"/>
            <a:ext cx="23517706" cy="10700417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37" name="nimbus &lt;- read_csv(&quot;nimbus.csv&quot;, na = &quot;.&quot;,…"/>
          <p:cNvSpPr txBox="1"/>
          <p:nvPr/>
        </p:nvSpPr>
        <p:spPr>
          <a:xfrm>
            <a:off x="543250" y="898134"/>
            <a:ext cx="23434606" cy="99604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nimbus &lt;-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read_csv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("nimbus.csv",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na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".", 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col_types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 = list(ozone =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col_double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1500"/>
              </a:spcBef>
              <a:defRPr sz="47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endParaRPr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viridis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world &lt;-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map_data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(map = "world")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nimbus %&gt;% 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+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geom_point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(longitude, latitude, color = ozone)) +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geom_path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(long,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lat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group = group), data = world) +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coord_map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("ortho", orientation=c(-90, 0, 0)) +</a:t>
            </a:r>
          </a:p>
          <a:p>
            <a:pPr algn="l">
              <a:defRPr sz="5000">
                <a:solidFill>
                  <a:srgbClr val="005493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scale_color_viridis</a:t>
            </a:r>
            <a:r>
              <a:rPr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(option = "A")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4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pic>
        <p:nvPicPr>
          <p:cNvPr id="441" name="png-ozone.png" descr="png-ozo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657311" y="-803206"/>
            <a:ext cx="15069378" cy="153224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Writing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Writing</a:t>
            </a:r>
          </a:p>
        </p:txBody>
      </p:sp>
      <p:pic>
        <p:nvPicPr>
          <p:cNvPr id="444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6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47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48" name="readr function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readr functions</a:t>
            </a:r>
          </a:p>
        </p:txBody>
      </p:sp>
      <p:graphicFrame>
        <p:nvGraphicFramePr>
          <p:cNvPr id="449" name="Table"/>
          <p:cNvGraphicFramePr/>
          <p:nvPr/>
        </p:nvGraphicFramePr>
        <p:xfrm>
          <a:off x="3439097" y="2882730"/>
          <a:ext cx="17505806" cy="1015444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57024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803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69305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writes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write_csv()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Comma separated values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write_excel_csv()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CSV intended for opening in Excel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write_delim()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General delimited files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write_file()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Single string, written as is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write_lines()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Vector of strings, one element per line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write_tsv()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Tab delimited values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1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5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53" name="write_csv()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write_csv()</a:t>
            </a:r>
          </a:p>
        </p:txBody>
      </p:sp>
      <p:sp>
        <p:nvSpPr>
          <p:cNvPr id="454" name="Saves data set as a csv on your computer."/>
          <p:cNvSpPr txBox="1"/>
          <p:nvPr/>
        </p:nvSpPr>
        <p:spPr>
          <a:xfrm>
            <a:off x="3835493" y="2930368"/>
            <a:ext cx="13740452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000"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</a:lstStyle>
          <a:p>
            <a:r>
              <a:t>Saves data set as a csv on your computer.</a:t>
            </a:r>
          </a:p>
        </p:txBody>
      </p:sp>
      <p:sp>
        <p:nvSpPr>
          <p:cNvPr id="455" name="Rectangle"/>
          <p:cNvSpPr/>
          <p:nvPr/>
        </p:nvSpPr>
        <p:spPr>
          <a:xfrm>
            <a:off x="3886546" y="4769801"/>
            <a:ext cx="16655611" cy="2756752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456" name="write_csv(nimbus, file = &quot;nimbus2.csv&quot;)"/>
          <p:cNvSpPr txBox="1"/>
          <p:nvPr/>
        </p:nvSpPr>
        <p:spPr>
          <a:xfrm>
            <a:off x="4030104" y="5139778"/>
            <a:ext cx="16368496" cy="2283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470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write_csv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(nimbus, file = "nimbus2.csv")</a:t>
            </a:r>
          </a:p>
        </p:txBody>
      </p:sp>
      <p:sp>
        <p:nvSpPr>
          <p:cNvPr id="457" name="Table to save"/>
          <p:cNvSpPr/>
          <p:nvPr/>
        </p:nvSpPr>
        <p:spPr>
          <a:xfrm>
            <a:off x="3889133" y="6249223"/>
            <a:ext cx="4513660" cy="5065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844" y="0"/>
                </a:moveTo>
                <a:lnTo>
                  <a:pt x="19161" y="8062"/>
                </a:lnTo>
                <a:lnTo>
                  <a:pt x="2068" y="8062"/>
                </a:lnTo>
                <a:cubicBezTo>
                  <a:pt x="926" y="8062"/>
                  <a:pt x="0" y="8887"/>
                  <a:pt x="0" y="9905"/>
                </a:cubicBezTo>
                <a:lnTo>
                  <a:pt x="0" y="19757"/>
                </a:lnTo>
                <a:cubicBezTo>
                  <a:pt x="0" y="20775"/>
                  <a:pt x="926" y="21600"/>
                  <a:pt x="2068" y="21600"/>
                </a:cubicBezTo>
                <a:lnTo>
                  <a:pt x="19532" y="21600"/>
                </a:lnTo>
                <a:cubicBezTo>
                  <a:pt x="20674" y="21600"/>
                  <a:pt x="21600" y="20775"/>
                  <a:pt x="21600" y="19757"/>
                </a:cubicBezTo>
                <a:lnTo>
                  <a:pt x="21600" y="9905"/>
                </a:lnTo>
                <a:cubicBezTo>
                  <a:pt x="21600" y="9154"/>
                  <a:pt x="21095" y="8512"/>
                  <a:pt x="20373" y="8224"/>
                </a:cubicBezTo>
                <a:lnTo>
                  <a:pt x="20844" y="0"/>
                </a:lnTo>
                <a:close/>
              </a:path>
            </a:pathLst>
          </a:custGeom>
          <a:solidFill>
            <a:srgbClr val="78AAD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>
            <a:lvl1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Table to save</a:t>
            </a:r>
          </a:p>
        </p:txBody>
      </p:sp>
      <p:sp>
        <p:nvSpPr>
          <p:cNvPr id="458" name="file…"/>
          <p:cNvSpPr/>
          <p:nvPr/>
        </p:nvSpPr>
        <p:spPr>
          <a:xfrm>
            <a:off x="8527701" y="6246048"/>
            <a:ext cx="5826523" cy="50688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067" y="0"/>
                </a:moveTo>
                <a:lnTo>
                  <a:pt x="19539" y="8070"/>
                </a:lnTo>
                <a:lnTo>
                  <a:pt x="1602" y="8070"/>
                </a:lnTo>
                <a:cubicBezTo>
                  <a:pt x="717" y="8070"/>
                  <a:pt x="0" y="8895"/>
                  <a:pt x="0" y="9912"/>
                </a:cubicBezTo>
                <a:lnTo>
                  <a:pt x="0" y="19758"/>
                </a:lnTo>
                <a:cubicBezTo>
                  <a:pt x="0" y="20775"/>
                  <a:pt x="717" y="21600"/>
                  <a:pt x="1602" y="21600"/>
                </a:cubicBezTo>
                <a:lnTo>
                  <a:pt x="19998" y="21600"/>
                </a:lnTo>
                <a:cubicBezTo>
                  <a:pt x="20883" y="21600"/>
                  <a:pt x="21600" y="20775"/>
                  <a:pt x="21600" y="19758"/>
                </a:cubicBezTo>
                <a:lnTo>
                  <a:pt x="21600" y="9912"/>
                </a:lnTo>
                <a:cubicBezTo>
                  <a:pt x="21600" y="9092"/>
                  <a:pt x="21131" y="8405"/>
                  <a:pt x="20486" y="8167"/>
                </a:cubicBezTo>
                <a:lnTo>
                  <a:pt x="20067" y="0"/>
                </a:lnTo>
                <a:close/>
              </a:path>
            </a:pathLst>
          </a:custGeom>
          <a:solidFill>
            <a:srgbClr val="A0C28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6200" tIns="76200" rIns="76200" bIns="76200" anchor="ctr"/>
          <a:lstStyle/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file</a:t>
            </a:r>
          </a:p>
          <a:p>
            <a:pPr>
              <a:lnSpc>
                <a:spcPct val="90000"/>
              </a:lnSpc>
              <a:defRPr sz="4700" b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path to save at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CC BY-SA RStudio</a:t>
            </a:r>
          </a:p>
        </p:txBody>
      </p:sp>
      <p:pic>
        <p:nvPicPr>
          <p:cNvPr id="461" name="png-ozone.png" descr="png-ozon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615" y="724207"/>
            <a:ext cx="12065001" cy="12267586"/>
          </a:xfrm>
          <a:prstGeom prst="rect">
            <a:avLst/>
          </a:prstGeom>
          <a:ln w="12700">
            <a:miter lim="400000"/>
          </a:ln>
        </p:spPr>
      </p:pic>
      <p:pic>
        <p:nvPicPr>
          <p:cNvPr id="462" name="png-ozone-2.png" descr="png-ozone-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007146" y="1070723"/>
            <a:ext cx="12065001" cy="115745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46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466" name="Other types of data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Other types of data</a:t>
            </a:r>
          </a:p>
        </p:txBody>
      </p:sp>
      <p:graphicFrame>
        <p:nvGraphicFramePr>
          <p:cNvPr id="467" name="Table"/>
          <p:cNvGraphicFramePr/>
          <p:nvPr/>
        </p:nvGraphicFramePr>
        <p:xfrm>
          <a:off x="6065869" y="3000854"/>
          <a:ext cx="12252261" cy="10154439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39095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427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28271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package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accesses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haven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SPSS, Stata, and SAS files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readxl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excel files (.xls, .xlsx)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jsonlite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json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xml2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xml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httr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web API’s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rvest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web pages (web scraping)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DBI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databases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128271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sparklyr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data loaded into spark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8AAD6"/>
            </a:gs>
            <a:gs pos="51575">
              <a:srgbClr val="78AAD6"/>
            </a:gs>
            <a:gs pos="100000">
              <a:srgbClr val="5C92C0"/>
            </a:gs>
            <a:gs pos="100000">
              <a:srgbClr val="407AAA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Importing Data"/>
          <p:cNvSpPr txBox="1">
            <a:spLocks noGrp="1"/>
          </p:cNvSpPr>
          <p:nvPr>
            <p:ph type="title"/>
          </p:nvPr>
        </p:nvSpPr>
        <p:spPr>
          <a:xfrm>
            <a:off x="831199" y="4374554"/>
            <a:ext cx="22721602" cy="4966892"/>
          </a:xfrm>
          <a:prstGeom prst="rect">
            <a:avLst/>
          </a:prstGeom>
        </p:spPr>
        <p:txBody>
          <a:bodyPr/>
          <a:lstStyle>
            <a:lvl1pPr>
              <a:defRPr sz="20000"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</a:lstStyle>
          <a:p>
            <a:r>
              <a:t>Importing Data</a:t>
            </a:r>
          </a:p>
        </p:txBody>
      </p:sp>
      <p:pic>
        <p:nvPicPr>
          <p:cNvPr id="261" name="image2.png" descr="image2.png"/>
          <p:cNvPicPr>
            <a:picLocks noChangeAspect="1"/>
          </p:cNvPicPr>
          <p:nvPr/>
        </p:nvPicPr>
        <p:blipFill>
          <a:blip r:embed="rId2">
            <a:alphaModFix amt="5000"/>
            <a:extLst/>
          </a:blip>
          <a:stretch>
            <a:fillRect/>
          </a:stretch>
        </p:blipFill>
        <p:spPr>
          <a:xfrm>
            <a:off x="17445533" y="7107732"/>
            <a:ext cx="7624268" cy="76242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5142" y="4473540"/>
            <a:ext cx="4114801" cy="47689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4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66" name="readr"/>
          <p:cNvSpPr txBox="1"/>
          <p:nvPr/>
        </p:nvSpPr>
        <p:spPr>
          <a:xfrm>
            <a:off x="4025134" y="1006887"/>
            <a:ext cx="16368497" cy="2396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readr</a:t>
            </a:r>
          </a:p>
        </p:txBody>
      </p:sp>
      <p:sp>
        <p:nvSpPr>
          <p:cNvPr id="267" name="Simple, consistent functions for working with strings."/>
          <p:cNvSpPr txBox="1"/>
          <p:nvPr/>
        </p:nvSpPr>
        <p:spPr>
          <a:xfrm>
            <a:off x="7830596" y="4312502"/>
            <a:ext cx="13072663" cy="215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24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Simple, consistent functions for working with strings.</a:t>
            </a:r>
          </a:p>
        </p:txBody>
      </p:sp>
      <p:sp>
        <p:nvSpPr>
          <p:cNvPr id="268" name="Rectangle"/>
          <p:cNvSpPr/>
          <p:nvPr/>
        </p:nvSpPr>
        <p:spPr>
          <a:xfrm>
            <a:off x="7836946" y="6841704"/>
            <a:ext cx="12952956" cy="2555444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69" name="# install.packages(&quot;tidyverse&quot;)…"/>
          <p:cNvSpPr txBox="1"/>
          <p:nvPr/>
        </p:nvSpPr>
        <p:spPr>
          <a:xfrm>
            <a:off x="8201666" y="7173582"/>
            <a:ext cx="13276432" cy="2034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1500"/>
              </a:spcBef>
              <a:defRPr sz="5000">
                <a:solidFill>
                  <a:srgbClr val="A6AAA9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algn="l">
              <a:spcBef>
                <a:spcPts val="1500"/>
              </a:spcBef>
              <a:defRPr sz="5000">
                <a:solidFill>
                  <a:schemeClr val="accent1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73" name="Compared to read.table and its derivatives, readr functions are:…"/>
          <p:cNvSpPr txBox="1"/>
          <p:nvPr/>
        </p:nvSpPr>
        <p:spPr>
          <a:xfrm>
            <a:off x="4996607" y="2639927"/>
            <a:ext cx="14390786" cy="84361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algn="l">
              <a:spcBef>
                <a:spcPts val="3000"/>
              </a:spcBef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Compared to read.table and its derivatives, readr functions are:</a:t>
            </a:r>
          </a:p>
          <a:p>
            <a:pPr marL="762000" indent="-762000" algn="l">
              <a:spcBef>
                <a:spcPts val="30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~ 10 times faster</a:t>
            </a:r>
          </a:p>
          <a:p>
            <a:pPr marL="762000" indent="-762000" algn="l">
              <a:spcBef>
                <a:spcPts val="30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Return tibbles</a:t>
            </a:r>
          </a:p>
          <a:p>
            <a:pPr marL="762000" indent="-762000" algn="l">
              <a:spcBef>
                <a:spcPts val="3000"/>
              </a:spcBef>
              <a:buSzPct val="100000"/>
              <a:buAutoNum type="arabicPeriod"/>
              <a:defRPr sz="6000">
                <a:latin typeface="Source Sans Pro"/>
                <a:ea typeface="Source Sans Pro"/>
                <a:cs typeface="Source Sans Pro"/>
                <a:sym typeface="Source Sans Pro"/>
              </a:defRPr>
            </a:pPr>
            <a:r>
              <a:t>Have more intuitive defaults. No row names, no strings as factors.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27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77" name="readr function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readr functions</a:t>
            </a:r>
          </a:p>
        </p:txBody>
      </p:sp>
      <p:graphicFrame>
        <p:nvGraphicFramePr>
          <p:cNvPr id="278" name="Table"/>
          <p:cNvGraphicFramePr/>
          <p:nvPr/>
        </p:nvGraphicFramePr>
        <p:xfrm>
          <a:off x="5265251" y="2853667"/>
          <a:ext cx="13853496" cy="1015444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4565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879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69305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read_csv()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Comma separated values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read_csv2()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Semi-colon separated values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read_delim()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General delimited files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read_fwf()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Fixed width files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read_log()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Apache log files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read_table()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Space separated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read_tsv()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Tab delimited values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readr.png" descr="read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52291" y="11722550"/>
            <a:ext cx="1536701" cy="1780986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82" name="readr functions"/>
          <p:cNvSpPr txBox="1"/>
          <p:nvPr/>
        </p:nvSpPr>
        <p:spPr>
          <a:xfrm>
            <a:off x="4007752" y="274768"/>
            <a:ext cx="16368496" cy="2396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readr functions</a:t>
            </a:r>
          </a:p>
        </p:txBody>
      </p:sp>
      <p:graphicFrame>
        <p:nvGraphicFramePr>
          <p:cNvPr id="283" name="Table"/>
          <p:cNvGraphicFramePr/>
          <p:nvPr/>
        </p:nvGraphicFramePr>
        <p:xfrm>
          <a:off x="5265251" y="2853667"/>
          <a:ext cx="13853496" cy="10154440"/>
        </p:xfrm>
        <a:graphic>
          <a:graphicData uri="http://schemas.openxmlformats.org/drawingml/2006/table">
            <a:tbl>
              <a:tblPr firstRow="1">
                <a:tableStyleId>{33BA23B1-9221-436E-865A-0063620EA4FD}</a:tableStyleId>
              </a:tblPr>
              <a:tblGrid>
                <a:gridCol w="45655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879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69305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function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50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000000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read_csv()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 b="1"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Comma separated values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000000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read_csv2()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Semi-colon separated values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read_delim()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General delimited files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read_fwf()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Fixed width files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read_log()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Apache log files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read_table()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Space separated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269305">
                <a:tc>
                  <a:txBody>
                    <a:bodyPr/>
                    <a:lstStyle/>
                    <a:p>
                      <a:pPr indent="8255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read_tsv()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889000" algn="l" defTabSz="914400">
                        <a:defRPr sz="1800"/>
                      </a:pPr>
                      <a:r>
                        <a:rPr sz="5000">
                          <a:solidFill>
                            <a:srgbClr val="A6AAA9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Tab delimited values</a:t>
                      </a:r>
                    </a:p>
                  </a:txBody>
                  <a:tcPr marL="50800" marR="50800" marT="50800" marB="50800" anchor="ctr" horzOverflow="overflow">
                    <a:lnL w="50800">
                      <a:solidFill>
                        <a:srgbClr val="FFFFFF"/>
                      </a:solidFill>
                      <a:miter lim="400000"/>
                    </a:lnL>
                    <a:lnR w="50800">
                      <a:solidFill>
                        <a:srgbClr val="FFFFFF"/>
                      </a:solidFill>
                      <a:miter lim="400000"/>
                    </a:lnR>
                    <a:lnT w="50800">
                      <a:solidFill>
                        <a:srgbClr val="FFFFFF"/>
                      </a:solidFill>
                      <a:miter lim="400000"/>
                    </a:lnT>
                    <a:lnB w="50800">
                      <a:solidFill>
                        <a:srgbClr val="FFFFFF"/>
                      </a:solidFill>
                      <a:miter lim="400000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R-logo.001.png" descr="R-logo.001.png"/>
          <p:cNvPicPr>
            <a:picLocks noChangeAspect="1"/>
          </p:cNvPicPr>
          <p:nvPr/>
        </p:nvPicPr>
        <p:blipFill>
          <a:blip r:embed="rId2">
            <a:extLst/>
          </a:blip>
          <a:srcRect l="3004" t="18912" r="54323" b="19729"/>
          <a:stretch>
            <a:fillRect/>
          </a:stretch>
        </p:blipFill>
        <p:spPr>
          <a:xfrm>
            <a:off x="22407841" y="11955619"/>
            <a:ext cx="1625601" cy="1314816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CC BY-SA RStudio"/>
          <p:cNvSpPr txBox="1"/>
          <p:nvPr/>
        </p:nvSpPr>
        <p:spPr>
          <a:xfrm>
            <a:off x="107771" y="13041442"/>
            <a:ext cx="2428558" cy="549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u="sng">
                <a:solidFill>
                  <a:srgbClr val="78AAD6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CC BY-SA RStudio</a:t>
            </a:r>
          </a:p>
        </p:txBody>
      </p:sp>
      <p:sp>
        <p:nvSpPr>
          <p:cNvPr id="287" name="nimbus.csv"/>
          <p:cNvSpPr txBox="1"/>
          <p:nvPr/>
        </p:nvSpPr>
        <p:spPr>
          <a:xfrm>
            <a:off x="4025134" y="1334094"/>
            <a:ext cx="16368497" cy="20696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10000"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r>
              <a:t>nimbus.csv</a:t>
            </a:r>
          </a:p>
        </p:txBody>
      </p:sp>
      <p:sp>
        <p:nvSpPr>
          <p:cNvPr id="288" name="Rectangle"/>
          <p:cNvSpPr/>
          <p:nvPr/>
        </p:nvSpPr>
        <p:spPr>
          <a:xfrm>
            <a:off x="4683550" y="3665406"/>
            <a:ext cx="14797868" cy="10514209"/>
          </a:xfrm>
          <a:prstGeom prst="rect">
            <a:avLst/>
          </a:prstGeom>
          <a:solidFill>
            <a:srgbClr val="F0F2F4"/>
          </a:solidFill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289" name="date,longitude,latitude,ozone…"/>
          <p:cNvSpPr txBox="1"/>
          <p:nvPr/>
        </p:nvSpPr>
        <p:spPr>
          <a:xfrm>
            <a:off x="5048269" y="3827922"/>
            <a:ext cx="14658531" cy="10189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date,longitude,latitude,ozone</a:t>
            </a:r>
            <a:endParaRPr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1985-10-01T00:00:00Z,-179.375,-87.5,.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1985-10-01T00:00:00Z,-178.125,-87.5,.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1985-10-01T00:00:00Z,-176.875,-87.5,.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1985-10-01T00:00:00Z,-175.625,-87.5,.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1985-10-01T00:00:00Z,-174.375,-87.5,.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1985-10-01T00:00:00Z,-173.125,-87.5,.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1985-10-01T00:00:00Z,-171.875,-87.5,.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1985-10-01T00:00:00Z,-170.625,-87.5,.</a:t>
            </a:r>
          </a:p>
          <a:p>
            <a:pPr algn="l" defTabSz="578358">
              <a:spcBef>
                <a:spcPts val="1400"/>
              </a:spcBef>
              <a:defRPr sz="495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latin typeface="Courier New" panose="02070309020205020404" pitchFamily="49" charset="0"/>
                <a:cs typeface="Courier New" panose="02070309020205020404" pitchFamily="49" charset="0"/>
              </a:rPr>
              <a:t>1985-10-01T00:00:00Z,-169.375,-87.5,.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6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1615</Words>
  <Application>Microsoft Office PowerPoint</Application>
  <PresentationFormat>Custom</PresentationFormat>
  <Paragraphs>322</Paragraphs>
  <Slides>39</Slides>
  <Notes>0</Notes>
  <HiddenSlides>5</HiddenSlides>
  <MMClips>3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4" baseType="lpstr">
      <vt:lpstr>Arial</vt:lpstr>
      <vt:lpstr>Courier New</vt:lpstr>
      <vt:lpstr>Gill Sans</vt:lpstr>
      <vt:lpstr>Gill Sans Light</vt:lpstr>
      <vt:lpstr>Helvetica</vt:lpstr>
      <vt:lpstr>Helvetica Light</vt:lpstr>
      <vt:lpstr>Helvetica Neue</vt:lpstr>
      <vt:lpstr>Lucida Grande</vt:lpstr>
      <vt:lpstr>Monaco</vt:lpstr>
      <vt:lpstr>Source Code Pro</vt:lpstr>
      <vt:lpstr>Source Sans Pro</vt:lpstr>
      <vt:lpstr>Source Sans Pro ExtraLight</vt:lpstr>
      <vt:lpstr>Source Sans Pro Light</vt:lpstr>
      <vt:lpstr>Source Sans Pro Semibold</vt:lpstr>
      <vt:lpstr>White</vt:lpstr>
      <vt:lpstr>PowerPoint Presentation</vt:lpstr>
      <vt:lpstr>PowerPoint Presentation</vt:lpstr>
      <vt:lpstr>PowerPoint Presentation</vt:lpstr>
      <vt:lpstr>Importing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Your Turn 1</vt:lpstr>
      <vt:lpstr>Your Turn 1</vt:lpstr>
      <vt:lpstr>tibbles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Parsing</vt:lpstr>
      <vt:lpstr>PowerPoint Presentation</vt:lpstr>
      <vt:lpstr>PowerPoint Presentation</vt:lpstr>
      <vt:lpstr>Your Turn</vt:lpstr>
      <vt:lpstr>Your Turn</vt:lpstr>
      <vt:lpstr>Quiz</vt:lpstr>
      <vt:lpstr>PowerPoint Presentation</vt:lpstr>
      <vt:lpstr>PowerPoint Presentation</vt:lpstr>
      <vt:lpstr>PowerPoint Presentation</vt:lpstr>
      <vt:lpstr>PowerPoint Presentation</vt:lpstr>
      <vt:lpstr>Your Turn</vt:lpstr>
      <vt:lpstr>PowerPoint Presentation</vt:lpstr>
      <vt:lpstr>PowerPoint Presentation</vt:lpstr>
      <vt:lpstr>Writing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Smith, Mike K</cp:lastModifiedBy>
  <cp:revision>2</cp:revision>
  <dcterms:modified xsi:type="dcterms:W3CDTF">2019-09-23T08:31:14Z</dcterms:modified>
</cp:coreProperties>
</file>